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814" r:id="rId23"/>
    <p:sldId id="815" r:id="rId24"/>
    <p:sldId id="816" r:id="rId25"/>
    <p:sldId id="817" r:id="rId26"/>
    <p:sldId id="818" r:id="rId27"/>
    <p:sldId id="819" r:id="rId28"/>
    <p:sldId id="820" r:id="rId29"/>
    <p:sldId id="821" r:id="rId30"/>
    <p:sldId id="822" r:id="rId31"/>
    <p:sldId id="823" r:id="rId32"/>
    <p:sldId id="758" r:id="rId33"/>
    <p:sldId id="759" r:id="rId34"/>
    <p:sldId id="720"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722" r:id="rId62"/>
    <p:sldId id="740" r:id="rId63"/>
    <p:sldId id="760" r:id="rId64"/>
    <p:sldId id="749" r:id="rId65"/>
    <p:sldId id="741" r:id="rId66"/>
    <p:sldId id="824"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1" r:id="rId83"/>
    <p:sldId id="761" r:id="rId84"/>
    <p:sldId id="766" r:id="rId85"/>
    <p:sldId id="753" r:id="rId86"/>
    <p:sldId id="715" r:id="rId87"/>
    <p:sldId id="728" r:id="rId88"/>
    <p:sldId id="762" r:id="rId89"/>
    <p:sldId id="763" r:id="rId90"/>
    <p:sldId id="764" r:id="rId91"/>
    <p:sldId id="765" r:id="rId92"/>
    <p:sldId id="719" r:id="rId93"/>
    <p:sldId id="756" r:id="rId94"/>
    <p:sldId id="730" r:id="rId95"/>
  </p:sldIdLst>
  <p:sldSz cx="12188825" cy="6858000"/>
  <p:notesSz cx="6858000" cy="9144000"/>
  <p:custDataLst>
    <p:tags r:id="rId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84022" autoAdjust="0"/>
  </p:normalViewPr>
  <p:slideViewPr>
    <p:cSldViewPr snapToGrid="0">
      <p:cViewPr>
        <p:scale>
          <a:sx n="68" d="100"/>
          <a:sy n="68" d="100"/>
        </p:scale>
        <p:origin x="-492" y="-72"/>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2/19/2020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9332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6575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10104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7106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30877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4921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2759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267859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8415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27920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32</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65</a:t>
            </a:fld>
            <a:endParaRPr lang="en-IN" dirty="0"/>
          </a:p>
        </p:txBody>
      </p:sp>
    </p:spTree>
    <p:extLst>
      <p:ext uri="{BB962C8B-B14F-4D97-AF65-F5344CB8AC3E}">
        <p14:creationId xmlns:p14="http://schemas.microsoft.com/office/powerpoint/2010/main" val="397666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66</a:t>
            </a:fld>
            <a:endParaRPr lang="en-IN" dirty="0"/>
          </a:p>
        </p:txBody>
      </p:sp>
    </p:spTree>
    <p:extLst>
      <p:ext uri="{BB962C8B-B14F-4D97-AF65-F5344CB8AC3E}">
        <p14:creationId xmlns:p14="http://schemas.microsoft.com/office/powerpoint/2010/main" val="3376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291544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68</a:t>
            </a:fld>
            <a:endParaRPr lang="en-IN" dirty="0"/>
          </a:p>
        </p:txBody>
      </p:sp>
    </p:spTree>
    <p:extLst>
      <p:ext uri="{BB962C8B-B14F-4D97-AF65-F5344CB8AC3E}">
        <p14:creationId xmlns:p14="http://schemas.microsoft.com/office/powerpoint/2010/main" val="105687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69</a:t>
            </a:fld>
            <a:endParaRPr lang="en-IN" dirty="0"/>
          </a:p>
        </p:txBody>
      </p:sp>
    </p:spTree>
    <p:extLst>
      <p:ext uri="{BB962C8B-B14F-4D97-AF65-F5344CB8AC3E}">
        <p14:creationId xmlns:p14="http://schemas.microsoft.com/office/powerpoint/2010/main" val="1910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70</a:t>
            </a:fld>
            <a:endParaRPr lang="en-IN" dirty="0"/>
          </a:p>
        </p:txBody>
      </p:sp>
    </p:spTree>
    <p:extLst>
      <p:ext uri="{BB962C8B-B14F-4D97-AF65-F5344CB8AC3E}">
        <p14:creationId xmlns:p14="http://schemas.microsoft.com/office/powerpoint/2010/main" val="3820196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71</a:t>
            </a:fld>
            <a:endParaRPr lang="en-IN" dirty="0"/>
          </a:p>
        </p:txBody>
      </p:sp>
    </p:spTree>
    <p:extLst>
      <p:ext uri="{BB962C8B-B14F-4D97-AF65-F5344CB8AC3E}">
        <p14:creationId xmlns:p14="http://schemas.microsoft.com/office/powerpoint/2010/main" val="24037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72</a:t>
            </a:fld>
            <a:endParaRPr lang="en-IN" dirty="0"/>
          </a:p>
        </p:txBody>
      </p:sp>
    </p:spTree>
    <p:extLst>
      <p:ext uri="{BB962C8B-B14F-4D97-AF65-F5344CB8AC3E}">
        <p14:creationId xmlns:p14="http://schemas.microsoft.com/office/powerpoint/2010/main" val="157550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73</a:t>
            </a:fld>
            <a:endParaRPr lang="en-IN" dirty="0"/>
          </a:p>
        </p:txBody>
      </p:sp>
    </p:spTree>
    <p:extLst>
      <p:ext uri="{BB962C8B-B14F-4D97-AF65-F5344CB8AC3E}">
        <p14:creationId xmlns:p14="http://schemas.microsoft.com/office/powerpoint/2010/main" val="51130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74</a:t>
            </a:fld>
            <a:endParaRPr lang="en-IN" dirty="0"/>
          </a:p>
        </p:txBody>
      </p:sp>
    </p:spTree>
    <p:extLst>
      <p:ext uri="{BB962C8B-B14F-4D97-AF65-F5344CB8AC3E}">
        <p14:creationId xmlns:p14="http://schemas.microsoft.com/office/powerpoint/2010/main" val="363456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75</a:t>
            </a:fld>
            <a:endParaRPr lang="en-IN" dirty="0"/>
          </a:p>
        </p:txBody>
      </p:sp>
    </p:spTree>
    <p:extLst>
      <p:ext uri="{BB962C8B-B14F-4D97-AF65-F5344CB8AC3E}">
        <p14:creationId xmlns:p14="http://schemas.microsoft.com/office/powerpoint/2010/main" val="40218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76</a:t>
            </a:fld>
            <a:endParaRPr lang="en-IN" dirty="0"/>
          </a:p>
        </p:txBody>
      </p:sp>
    </p:spTree>
    <p:extLst>
      <p:ext uri="{BB962C8B-B14F-4D97-AF65-F5344CB8AC3E}">
        <p14:creationId xmlns:p14="http://schemas.microsoft.com/office/powerpoint/2010/main" val="3270769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77</a:t>
            </a:fld>
            <a:endParaRPr lang="en-IN" dirty="0"/>
          </a:p>
        </p:txBody>
      </p:sp>
    </p:spTree>
    <p:extLst>
      <p:ext uri="{BB962C8B-B14F-4D97-AF65-F5344CB8AC3E}">
        <p14:creationId xmlns:p14="http://schemas.microsoft.com/office/powerpoint/2010/main" val="159149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78</a:t>
            </a:fld>
            <a:endParaRPr lang="en-IN" dirty="0"/>
          </a:p>
        </p:txBody>
      </p:sp>
    </p:spTree>
    <p:extLst>
      <p:ext uri="{BB962C8B-B14F-4D97-AF65-F5344CB8AC3E}">
        <p14:creationId xmlns:p14="http://schemas.microsoft.com/office/powerpoint/2010/main" val="280641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79</a:t>
            </a:fld>
            <a:endParaRPr lang="en-IN" dirty="0"/>
          </a:p>
        </p:txBody>
      </p:sp>
    </p:spTree>
    <p:extLst>
      <p:ext uri="{BB962C8B-B14F-4D97-AF65-F5344CB8AC3E}">
        <p14:creationId xmlns:p14="http://schemas.microsoft.com/office/powerpoint/2010/main" val="721811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80</a:t>
            </a:fld>
            <a:endParaRPr lang="en-IN" dirty="0"/>
          </a:p>
        </p:txBody>
      </p:sp>
    </p:spTree>
    <p:extLst>
      <p:ext uri="{BB962C8B-B14F-4D97-AF65-F5344CB8AC3E}">
        <p14:creationId xmlns:p14="http://schemas.microsoft.com/office/powerpoint/2010/main" val="5897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81</a:t>
            </a:fld>
            <a:endParaRPr lang="en-IN" dirty="0"/>
          </a:p>
        </p:txBody>
      </p:sp>
    </p:spTree>
    <p:extLst>
      <p:ext uri="{BB962C8B-B14F-4D97-AF65-F5344CB8AC3E}">
        <p14:creationId xmlns:p14="http://schemas.microsoft.com/office/powerpoint/2010/main" val="15513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82</a:t>
            </a:fld>
            <a:endParaRPr lang="en-IN" dirty="0"/>
          </a:p>
        </p:txBody>
      </p:sp>
    </p:spTree>
    <p:extLst>
      <p:ext uri="{BB962C8B-B14F-4D97-AF65-F5344CB8AC3E}">
        <p14:creationId xmlns:p14="http://schemas.microsoft.com/office/powerpoint/2010/main" val="2027316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83</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84</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86</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87</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88</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89</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90</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91</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93</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 xmlns:a16="http://schemas.microsoft.com/office/drawing/2014/main"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 xmlns:a16="http://schemas.microsoft.com/office/drawing/2014/main"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 xmlns:a16="http://schemas.microsoft.com/office/drawing/2014/main"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180" y="916999"/>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a:xfrm>
            <a:off x="11379380" y="7259352"/>
            <a:ext cx="381661" cy="182880"/>
          </a:xfrm>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01351996"/>
              </p:ext>
            </p:extLst>
          </p:nvPr>
        </p:nvGraphicFramePr>
        <p:xfrm>
          <a:off x="663317" y="2219272"/>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 xmlns:a16="http://schemas.microsoft.com/office/drawing/2014/main" val="20000"/>
                    </a:ext>
                  </a:extLst>
                </a:gridCol>
                <a:gridCol w="2843419">
                  <a:extLst>
                    <a:ext uri="{9D8B030D-6E8A-4147-A177-3AD203B41FA5}">
                      <a16:colId xmlns="" xmlns:a16="http://schemas.microsoft.com/office/drawing/2014/main" val="20001"/>
                    </a:ext>
                  </a:extLst>
                </a:gridCol>
                <a:gridCol w="2985508">
                  <a:extLst>
                    <a:ext uri="{9D8B030D-6E8A-4147-A177-3AD203B41FA5}">
                      <a16:colId xmlns="" xmlns:a16="http://schemas.microsoft.com/office/drawing/2014/main" val="20002"/>
                    </a:ext>
                  </a:extLst>
                </a:gridCol>
                <a:gridCol w="2701330">
                  <a:extLst>
                    <a:ext uri="{9D8B030D-6E8A-4147-A177-3AD203B41FA5}">
                      <a16:colId xmlns="" xmlns:a16="http://schemas.microsoft.com/office/drawing/2014/main"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 xmlns:a16="http://schemas.microsoft.com/office/drawing/2014/main"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 xmlns:a16="http://schemas.microsoft.com/office/drawing/2014/main"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 xmlns:a16="http://schemas.microsoft.com/office/drawing/2014/main"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 xmlns:a16="http://schemas.microsoft.com/office/drawing/2014/main" val="10003"/>
                  </a:ext>
                </a:extLst>
              </a:tr>
            </a:tbl>
          </a:graphicData>
        </a:graphic>
      </p:graphicFrame>
      <p:grpSp>
        <p:nvGrpSpPr>
          <p:cNvPr id="21" name="Group 20"/>
          <p:cNvGrpSpPr/>
          <p:nvPr/>
        </p:nvGrpSpPr>
        <p:grpSpPr>
          <a:xfrm>
            <a:off x="1691674" y="3159915"/>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977422" y="3028857"/>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132068"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623537"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115006"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606475"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5960" y="5404293"/>
            <a:ext cx="1506117" cy="1506117"/>
          </a:xfrm>
          <a:prstGeom prst="rect">
            <a:avLst/>
          </a:prstGeom>
        </p:spPr>
      </p:pic>
      <p:sp>
        <p:nvSpPr>
          <p:cNvPr id="22" name="Rectangle 21"/>
          <p:cNvSpPr/>
          <p:nvPr/>
        </p:nvSpPr>
        <p:spPr>
          <a:xfrm>
            <a:off x="4251989" y="2946726"/>
            <a:ext cx="1201185" cy="58528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347719" y="2983932"/>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579629" y="2985255"/>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391233" y="4234770"/>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391233" y="4437044"/>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391233" y="4636947"/>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192768"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936215"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144398" y="598702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580735"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676151" y="581769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5083313"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369560" y="5824584"/>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479015" y="5627391"/>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212978" y="5764551"/>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459901" y="6124186"/>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391321" y="5961744"/>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151893" y="5764551"/>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923074" y="5764551"/>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251718" y="5627391"/>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455135" y="4328899"/>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345514" y="4519730"/>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224358" y="3181546"/>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22867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31321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808019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8014891"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14551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174599" y="4461079"/>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19522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27976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804674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981439"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11206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062043" y="4158984"/>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233420" y="4158984"/>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09687" y="4158984"/>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590844" y="4158984"/>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772001" y="4158984"/>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948268" y="4158984"/>
            <a:ext cx="398904" cy="211374"/>
          </a:xfrm>
          <a:prstGeom prst="rect">
            <a:avLst/>
          </a:prstGeom>
        </p:spPr>
      </p:pic>
      <p:sp>
        <p:nvSpPr>
          <p:cNvPr id="95" name="Rounded Rectangle 94"/>
          <p:cNvSpPr/>
          <p:nvPr/>
        </p:nvSpPr>
        <p:spPr>
          <a:xfrm>
            <a:off x="7204508" y="6118035"/>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22513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30967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807665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8011348"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14197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245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397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5502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7026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8550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8007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159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245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397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5502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7026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8550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8007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159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245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397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5502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7026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8550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8007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159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245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397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5502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7026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8550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8007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159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245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397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5502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7026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8550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8007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159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588008" y="3213469"/>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879493" y="3211343"/>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170978" y="3209217"/>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462463" y="3207091"/>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753948" y="3204965"/>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1045433" y="3202839"/>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336918" y="3200713"/>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483670" y="4192260"/>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324307" y="4612497"/>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304814" y="4065219"/>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839177" y="4072937"/>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373540" y="408065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103369" y="7031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742555" y="5231665"/>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 xmlns:a16="http://schemas.microsoft.com/office/drawing/2014/main"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 xmlns:a16="http://schemas.microsoft.com/office/drawing/2014/main"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 xmlns:a16="http://schemas.microsoft.com/office/drawing/2014/main"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 xmlns:a16="http://schemas.microsoft.com/office/drawing/2014/main"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 xmlns:a16="http://schemas.microsoft.com/office/drawing/2014/main"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 xmlns:a16="http://schemas.microsoft.com/office/drawing/2014/main"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 xmlns:a16="http://schemas.microsoft.com/office/drawing/2014/main"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 xmlns:a16="http://schemas.microsoft.com/office/drawing/2014/main"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 xmlns:a16="http://schemas.microsoft.com/office/drawing/2014/main"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r>
              <a:rPr lang="en-IN" sz="2000" dirty="0">
                <a:solidFill>
                  <a:srgbClr val="000000"/>
                </a:solidFill>
                <a:latin typeface="Droid Serif"/>
              </a:rPr>
              <a:t/>
            </a:r>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r>
              <a:rPr lang="en-IN" dirty="0"/>
              <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7" y="1297064"/>
            <a:ext cx="5609307"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a:t>
            </a:r>
            <a:endParaRPr lang="en-US" sz="2400" dirty="0" smtClean="0"/>
          </a:p>
          <a:p>
            <a:pPr>
              <a:lnSpc>
                <a:spcPct val="90000"/>
              </a:lnSpc>
              <a:spcBef>
                <a:spcPts val="1200"/>
              </a:spcBef>
              <a:buClr>
                <a:schemeClr val="tx1">
                  <a:lumMod val="60000"/>
                  <a:lumOff val="40000"/>
                </a:schemeClr>
              </a:buClr>
              <a:defRPr/>
            </a:pPr>
            <a:r>
              <a:rPr lang="en-US" sz="2400" dirty="0" smtClean="0"/>
              <a:t>		       REST </a:t>
            </a:r>
            <a:r>
              <a:rPr lang="en-US" sz="2400" dirty="0"/>
              <a:t>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 xmlns:a16="http://schemas.microsoft.com/office/drawing/2014/main"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 xmlns:a16="http://schemas.microsoft.com/office/drawing/2014/main"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 xmlns:a16="http://schemas.microsoft.com/office/drawing/2014/main"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8494295" y="6015789"/>
            <a:ext cx="3333544" cy="200055"/>
          </a:xfrm>
          <a:prstGeom prst="rect">
            <a:avLst/>
          </a:prstGeom>
        </p:spPr>
        <p:txBody>
          <a:bodyPr wrap="squar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 xmlns:a16="http://schemas.microsoft.com/office/drawing/2014/main"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
        <p:nvSpPr>
          <p:cNvPr id="2" name="Rectangle 1">
            <a:extLst>
              <a:ext uri="{FF2B5EF4-FFF2-40B4-BE49-F238E27FC236}">
                <a16:creationId xmlns="" xmlns:a16="http://schemas.microsoft.com/office/drawing/2014/main" id="{39F41633-0A42-44BB-9B27-3370DF52145B}"/>
              </a:ext>
            </a:extLst>
          </p:cNvPr>
          <p:cNvSpPr/>
          <p:nvPr/>
        </p:nvSpPr>
        <p:spPr>
          <a:xfrm>
            <a:off x="569495" y="1552125"/>
            <a:ext cx="6092825" cy="3970318"/>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Image = files + metadata</a:t>
            </a:r>
          </a:p>
          <a:p>
            <a:pPr>
              <a:buFont typeface="Arial" panose="020B0604020202020204" pitchFamily="34" charset="0"/>
              <a:buChar char="•"/>
            </a:pPr>
            <a:r>
              <a:rPr lang="en-IN" dirty="0">
                <a:solidFill>
                  <a:srgbClr val="000000"/>
                </a:solidFill>
                <a:latin typeface="Droid Serif"/>
              </a:rPr>
              <a:t>These files form the root filesystem of our container.</a:t>
            </a:r>
          </a:p>
          <a:p>
            <a:pPr>
              <a:buFont typeface="Arial" panose="020B0604020202020204" pitchFamily="34" charset="0"/>
              <a:buChar char="•"/>
            </a:pPr>
            <a:r>
              <a:rPr lang="en-IN" dirty="0">
                <a:solidFill>
                  <a:srgbClr val="000000"/>
                </a:solidFill>
                <a:latin typeface="Droid Serif"/>
              </a:rPr>
              <a:t>The metadata can indicate a number of things, e.g.:</a:t>
            </a:r>
          </a:p>
          <a:p>
            <a:pPr marL="742950" lvl="1" indent="-285750">
              <a:buFont typeface="Arial" panose="020B0604020202020204" pitchFamily="34" charset="0"/>
              <a:buChar char="•"/>
            </a:pPr>
            <a:r>
              <a:rPr lang="en-IN" dirty="0">
                <a:solidFill>
                  <a:srgbClr val="000000"/>
                </a:solidFill>
                <a:latin typeface="Droid Serif"/>
              </a:rPr>
              <a:t>the author of the image</a:t>
            </a:r>
          </a:p>
          <a:p>
            <a:pPr marL="742950" lvl="1" indent="-285750">
              <a:buFont typeface="Arial" panose="020B0604020202020204" pitchFamily="34" charset="0"/>
              <a:buChar char="•"/>
            </a:pPr>
            <a:r>
              <a:rPr lang="en-IN" dirty="0">
                <a:solidFill>
                  <a:srgbClr val="000000"/>
                </a:solidFill>
                <a:latin typeface="Droid Serif"/>
              </a:rPr>
              <a:t>the command to execute in the container when starting it</a:t>
            </a:r>
          </a:p>
          <a:p>
            <a:pPr marL="742950" lvl="1" indent="-285750">
              <a:buFont typeface="Arial" panose="020B0604020202020204" pitchFamily="34" charset="0"/>
              <a:buChar char="•"/>
            </a:pPr>
            <a:r>
              <a:rPr lang="en-IN" dirty="0">
                <a:solidFill>
                  <a:srgbClr val="000000"/>
                </a:solidFill>
                <a:latin typeface="Droid Serif"/>
              </a:rPr>
              <a:t>environment variables to be set</a:t>
            </a:r>
          </a:p>
          <a:p>
            <a:pPr marL="742950" lvl="1" indent="-285750">
              <a:buFont typeface="Arial" panose="020B0604020202020204" pitchFamily="34" charset="0"/>
              <a:buChar char="•"/>
            </a:pPr>
            <a:r>
              <a:rPr lang="en-IN" dirty="0">
                <a:solidFill>
                  <a:srgbClr val="000000"/>
                </a:solidFill>
                <a:latin typeface="Droid Serif"/>
              </a:rPr>
              <a:t>etc.</a:t>
            </a:r>
          </a:p>
          <a:p>
            <a:pPr>
              <a:buFont typeface="Arial" panose="020B0604020202020204" pitchFamily="34" charset="0"/>
              <a:buChar char="•"/>
            </a:pPr>
            <a:r>
              <a:rPr lang="en-IN" dirty="0">
                <a:solidFill>
                  <a:srgbClr val="000000"/>
                </a:solidFill>
                <a:latin typeface="Droid Serif"/>
              </a:rPr>
              <a:t>Images are made of </a:t>
            </a:r>
            <a:r>
              <a:rPr lang="en-IN" i="1" dirty="0">
                <a:solidFill>
                  <a:srgbClr val="000000"/>
                </a:solidFill>
                <a:latin typeface="Droid Serif"/>
              </a:rPr>
              <a:t>layers</a:t>
            </a:r>
            <a:r>
              <a:rPr lang="en-IN" dirty="0">
                <a:solidFill>
                  <a:srgbClr val="000000"/>
                </a:solidFill>
                <a:latin typeface="Droid Serif"/>
              </a:rPr>
              <a:t>, conceptually stacked on top of each other.</a:t>
            </a:r>
          </a:p>
          <a:p>
            <a:pPr>
              <a:buFont typeface="Arial" panose="020B0604020202020204" pitchFamily="34" charset="0"/>
              <a:buChar char="•"/>
            </a:pPr>
            <a:r>
              <a:rPr lang="en-IN" dirty="0">
                <a:solidFill>
                  <a:srgbClr val="000000"/>
                </a:solidFill>
                <a:latin typeface="Droid Serif"/>
              </a:rPr>
              <a:t>Each layer can add, change, and remove files and/or metadata.</a:t>
            </a:r>
          </a:p>
          <a:p>
            <a:pPr>
              <a:buFont typeface="Arial" panose="020B0604020202020204" pitchFamily="34" charset="0"/>
              <a:buChar char="•"/>
            </a:pPr>
            <a:r>
              <a:rPr lang="en-IN" dirty="0">
                <a:solidFill>
                  <a:srgbClr val="000000"/>
                </a:solidFill>
                <a:latin typeface="Droid Serif"/>
              </a:rPr>
              <a:t>Images can share layers to optimize disk usage, transfer times, and memory use.</a:t>
            </a:r>
            <a:endParaRPr lang="en-IN" b="0" i="0" dirty="0">
              <a:solidFill>
                <a:srgbClr val="000000"/>
              </a:solidFill>
              <a:effectLst/>
              <a:latin typeface="Droid Serif"/>
            </a:endParaRPr>
          </a:p>
        </p:txBody>
      </p:sp>
    </p:spTree>
    <p:extLst>
      <p:ext uri="{BB962C8B-B14F-4D97-AF65-F5344CB8AC3E}">
        <p14:creationId xmlns:p14="http://schemas.microsoft.com/office/powerpoint/2010/main" val="13737781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Image vs Container</a:t>
            </a:r>
          </a:p>
        </p:txBody>
      </p:sp>
      <p:pic>
        <p:nvPicPr>
          <p:cNvPr id="7" name="Picture 6">
            <a:extLst>
              <a:ext uri="{FF2B5EF4-FFF2-40B4-BE49-F238E27FC236}">
                <a16:creationId xmlns="" xmlns:a16="http://schemas.microsoft.com/office/drawing/2014/main" id="{88DAC97E-4C51-47FB-97CF-88FFB0CDFA01}"/>
              </a:ext>
            </a:extLst>
          </p:cNvPr>
          <p:cNvPicPr>
            <a:picLocks noChangeAspect="1"/>
          </p:cNvPicPr>
          <p:nvPr/>
        </p:nvPicPr>
        <p:blipFill>
          <a:blip r:embed="rId3"/>
          <a:stretch>
            <a:fillRect/>
          </a:stretch>
        </p:blipFill>
        <p:spPr>
          <a:xfrm>
            <a:off x="5062455" y="1044741"/>
            <a:ext cx="7041313" cy="3125435"/>
          </a:xfrm>
          <a:prstGeom prst="rect">
            <a:avLst/>
          </a:prstGeom>
        </p:spPr>
      </p:pic>
      <p:sp>
        <p:nvSpPr>
          <p:cNvPr id="11" name="Rectangle 10">
            <a:extLst>
              <a:ext uri="{FF2B5EF4-FFF2-40B4-BE49-F238E27FC236}">
                <a16:creationId xmlns="" xmlns:a16="http://schemas.microsoft.com/office/drawing/2014/main" id="{6DA73C28-8C01-482A-9110-DD1BA11074DA}"/>
              </a:ext>
            </a:extLst>
          </p:cNvPr>
          <p:cNvSpPr/>
          <p:nvPr/>
        </p:nvSpPr>
        <p:spPr>
          <a:xfrm>
            <a:off x="297580" y="1677564"/>
            <a:ext cx="5245091" cy="92989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An image is a read-only filesystem.</a:t>
            </a:r>
          </a:p>
          <a:p>
            <a:pPr>
              <a:buFont typeface="Arial" panose="020B0604020202020204" pitchFamily="34" charset="0"/>
              <a:buChar char="•"/>
            </a:pPr>
            <a:r>
              <a:rPr lang="en-IN" dirty="0">
                <a:solidFill>
                  <a:srgbClr val="000000"/>
                </a:solidFill>
                <a:latin typeface="Droid Serif"/>
              </a:rPr>
              <a:t>A container is an encapsulated set of </a:t>
            </a:r>
            <a:r>
              <a:rPr lang="en-IN" dirty="0" smtClean="0">
                <a:solidFill>
                  <a:srgbClr val="000000"/>
                </a:solidFill>
                <a:latin typeface="Droid Serif"/>
              </a:rPr>
              <a:t>processes.</a:t>
            </a: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R</a:t>
            </a:r>
            <a:r>
              <a:rPr lang="en-IN" dirty="0" smtClean="0">
                <a:solidFill>
                  <a:srgbClr val="000000"/>
                </a:solidFill>
                <a:latin typeface="Droid Serif"/>
              </a:rPr>
              <a:t>unning </a:t>
            </a:r>
            <a:r>
              <a:rPr lang="en-IN" dirty="0">
                <a:solidFill>
                  <a:srgbClr val="000000"/>
                </a:solidFill>
                <a:latin typeface="Droid Serif"/>
              </a:rPr>
              <a:t>in a </a:t>
            </a:r>
            <a:r>
              <a:rPr lang="en-IN" dirty="0" smtClean="0">
                <a:solidFill>
                  <a:srgbClr val="000000"/>
                </a:solidFill>
                <a:latin typeface="Droid Serif"/>
              </a:rPr>
              <a:t>read-write copy of </a:t>
            </a:r>
            <a:r>
              <a:rPr lang="en-IN" dirty="0">
                <a:solidFill>
                  <a:srgbClr val="000000"/>
                </a:solidFill>
                <a:latin typeface="Droid Serif"/>
              </a:rPr>
              <a:t>that </a:t>
            </a:r>
            <a:r>
              <a:rPr lang="en-IN" dirty="0" smtClean="0">
                <a:solidFill>
                  <a:srgbClr val="000000"/>
                </a:solidFill>
                <a:latin typeface="Droid Serif"/>
              </a:rPr>
              <a:t>file system</a:t>
            </a:r>
            <a:r>
              <a:rPr lang="en-IN" dirty="0">
                <a:solidFill>
                  <a:srgbClr val="000000"/>
                </a:solidFill>
                <a:latin typeface="Droid Serif"/>
              </a:rPr>
              <a:t>.</a:t>
            </a:r>
            <a:endParaRPr lang="en-IN" b="0" i="0" dirty="0">
              <a:solidFill>
                <a:srgbClr val="000000"/>
              </a:solidFill>
              <a:effectLst/>
              <a:latin typeface="Droid Serif"/>
            </a:endParaRPr>
          </a:p>
        </p:txBody>
      </p:sp>
      <p:sp>
        <p:nvSpPr>
          <p:cNvPr id="12" name="Rectangle 3">
            <a:extLst>
              <a:ext uri="{FF2B5EF4-FFF2-40B4-BE49-F238E27FC236}">
                <a16:creationId xmlns="" xmlns:a16="http://schemas.microsoft.com/office/drawing/2014/main" id="{14E221E2-B182-4FEF-B16C-E0323D0C59C9}"/>
              </a:ext>
            </a:extLst>
          </p:cNvPr>
          <p:cNvSpPr>
            <a:spLocks noChangeArrowheads="1"/>
          </p:cNvSpPr>
          <p:nvPr/>
        </p:nvSpPr>
        <p:spPr bwMode="auto">
          <a:xfrm>
            <a:off x="517359" y="5087825"/>
            <a:ext cx="7291136" cy="400110"/>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Inconsolata"/>
              </a:rPr>
              <a:t>docker run</a:t>
            </a:r>
            <a:r>
              <a:rPr kumimoji="0" lang="en-US" altLang="en-US" sz="1800" b="0" i="0" u="none" strike="noStrike" cap="none" normalizeH="0" baseline="0" dirty="0">
                <a:ln>
                  <a:noFill/>
                </a:ln>
                <a:solidFill>
                  <a:srgbClr val="000000"/>
                </a:solidFill>
                <a:effectLst/>
                <a:latin typeface="Droid Serif"/>
              </a:rPr>
              <a:t> command starts a container from a given image.</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22</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Analogy with Object oriented programming</a:t>
            </a:r>
          </a:p>
        </p:txBody>
      </p:sp>
      <p:sp>
        <p:nvSpPr>
          <p:cNvPr id="11" name="Rectangle 10">
            <a:extLst>
              <a:ext uri="{FF2B5EF4-FFF2-40B4-BE49-F238E27FC236}">
                <a16:creationId xmlns="" xmlns:a16="http://schemas.microsoft.com/office/drawing/2014/main" id="{6DA73C28-8C01-482A-9110-DD1BA11074DA}"/>
              </a:ext>
            </a:extLst>
          </p:cNvPr>
          <p:cNvSpPr/>
          <p:nvPr/>
        </p:nvSpPr>
        <p:spPr>
          <a:xfrm>
            <a:off x="846221" y="1475420"/>
            <a:ext cx="6092825" cy="1631216"/>
          </a:xfrm>
          <a:prstGeom prst="rect">
            <a:avLst/>
          </a:prstGeom>
        </p:spPr>
        <p:txBody>
          <a:bodyPr>
            <a:spAutoFit/>
          </a:bodyPr>
          <a:lstStyle/>
          <a:p>
            <a:pPr marL="285750" indent="-285750">
              <a:buFont typeface="Arial" panose="020B0604020202020204" pitchFamily="34" charset="0"/>
              <a:buChar char="•"/>
            </a:pPr>
            <a:r>
              <a:rPr lang="en-IN" sz="2000" dirty="0"/>
              <a:t>Images are conceptually similar to </a:t>
            </a:r>
            <a:r>
              <a:rPr lang="en-IN" sz="2000" i="1" dirty="0"/>
              <a:t>classes</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Layers are conceptually similar to </a:t>
            </a:r>
            <a:r>
              <a:rPr lang="en-IN" sz="2000" i="1" dirty="0"/>
              <a:t>inheritance</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Containers are conceptually similar to </a:t>
            </a:r>
            <a:r>
              <a:rPr lang="en-IN" sz="2000" i="1" dirty="0"/>
              <a:t>instances</a:t>
            </a:r>
            <a:r>
              <a:rPr lang="en-IN" sz="2000" dirty="0"/>
              <a:t>.</a:t>
            </a:r>
          </a:p>
        </p:txBody>
      </p:sp>
    </p:spTree>
    <p:extLst>
      <p:ext uri="{BB962C8B-B14F-4D97-AF65-F5344CB8AC3E}">
        <p14:creationId xmlns:p14="http://schemas.microsoft.com/office/powerpoint/2010/main" val="32568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3477875"/>
          </a:xfrm>
          <a:prstGeom prst="rect">
            <a:avLst/>
          </a:prstGeom>
        </p:spPr>
        <p:txBody>
          <a:bodyPr wrap="square">
            <a:spAutoFit/>
          </a:bodyPr>
          <a:lstStyle/>
          <a:p>
            <a:r>
              <a:rPr lang="en-IN" sz="4000" b="1" dirty="0"/>
              <a:t>How to change an Image</a:t>
            </a:r>
          </a:p>
          <a:p>
            <a:endParaRPr lang="en-IN" b="1" dirty="0"/>
          </a:p>
          <a:p>
            <a:r>
              <a:rPr lang="en-IN" dirty="0"/>
              <a:t>If an image is read-only, how do we change it?</a:t>
            </a:r>
          </a:p>
          <a:p>
            <a:pPr>
              <a:buFont typeface="Arial" panose="020B0604020202020204" pitchFamily="34" charset="0"/>
              <a:buChar char="•"/>
            </a:pPr>
            <a:endParaRPr lang="en-IN" dirty="0"/>
          </a:p>
          <a:p>
            <a:pPr>
              <a:buFont typeface="Arial" panose="020B0604020202020204" pitchFamily="34" charset="0"/>
              <a:buChar char="•"/>
            </a:pPr>
            <a:r>
              <a:rPr lang="en-IN" dirty="0"/>
              <a:t>We create a new container from that image.</a:t>
            </a:r>
          </a:p>
          <a:p>
            <a:pPr>
              <a:buFont typeface="Arial" panose="020B0604020202020204" pitchFamily="34" charset="0"/>
              <a:buChar char="•"/>
            </a:pPr>
            <a:endParaRPr lang="en-IN" dirty="0"/>
          </a:p>
          <a:p>
            <a:pPr>
              <a:buFont typeface="Arial" panose="020B0604020202020204" pitchFamily="34" charset="0"/>
              <a:buChar char="•"/>
            </a:pPr>
            <a:r>
              <a:rPr lang="en-IN" dirty="0"/>
              <a:t>Then we make changes to that container.</a:t>
            </a:r>
          </a:p>
          <a:p>
            <a:pPr>
              <a:buFont typeface="Arial" panose="020B0604020202020204" pitchFamily="34" charset="0"/>
              <a:buChar char="•"/>
            </a:pPr>
            <a:endParaRPr lang="en-IN" dirty="0"/>
          </a:p>
          <a:p>
            <a:pPr>
              <a:buFont typeface="Arial" panose="020B0604020202020204" pitchFamily="34" charset="0"/>
              <a:buChar char="•"/>
            </a:pPr>
            <a:r>
              <a:rPr lang="en-IN" dirty="0"/>
              <a:t>When we are satisfied with those changes, we transform them into a new layer.</a:t>
            </a:r>
          </a:p>
          <a:p>
            <a:pPr>
              <a:buFont typeface="Arial" panose="020B0604020202020204" pitchFamily="34" charset="0"/>
              <a:buChar char="•"/>
            </a:pPr>
            <a:endParaRPr lang="en-IN" dirty="0"/>
          </a:p>
          <a:p>
            <a:pPr>
              <a:buFont typeface="Arial" panose="020B0604020202020204" pitchFamily="34" charset="0"/>
              <a:buChar char="•"/>
            </a:pPr>
            <a:r>
              <a:rPr lang="en-IN" dirty="0"/>
              <a:t>A new image is created by stacking the new layer on top of the old image.</a:t>
            </a:r>
          </a:p>
        </p:txBody>
      </p:sp>
    </p:spTree>
    <p:extLst>
      <p:ext uri="{BB962C8B-B14F-4D97-AF65-F5344CB8AC3E}">
        <p14:creationId xmlns:p14="http://schemas.microsoft.com/office/powerpoint/2010/main" val="33733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Creating images</a:t>
            </a:r>
          </a:p>
          <a:p>
            <a:endParaRPr lang="en-IN" b="1" dirty="0"/>
          </a:p>
          <a:p>
            <a:endParaRPr lang="en-IN" b="1" dirty="0"/>
          </a:p>
          <a:p>
            <a:endParaRPr lang="en-IN" b="1" i="1" dirty="0"/>
          </a:p>
          <a:p>
            <a:endParaRPr lang="en-IN" b="1" dirty="0"/>
          </a:p>
        </p:txBody>
      </p:sp>
      <p:sp>
        <p:nvSpPr>
          <p:cNvPr id="15" name="Rectangle 13">
            <a:extLst>
              <a:ext uri="{FF2B5EF4-FFF2-40B4-BE49-F238E27FC236}">
                <a16:creationId xmlns="" xmlns:a16="http://schemas.microsoft.com/office/drawing/2014/main" id="{63B8FF68-AB7B-4B28-9B05-CB3503A0189D}"/>
              </a:ext>
            </a:extLst>
          </p:cNvPr>
          <p:cNvSpPr>
            <a:spLocks noChangeArrowheads="1"/>
          </p:cNvSpPr>
          <p:nvPr/>
        </p:nvSpPr>
        <p:spPr bwMode="auto">
          <a:xfrm>
            <a:off x="890337" y="1683042"/>
            <a:ext cx="414728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build</a:t>
            </a:r>
            <a:r>
              <a:rPr kumimoji="0" lang="en-US" altLang="en-US" sz="1100" b="1"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Performs a repeatable build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preferred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 xmlns:a16="http://schemas.microsoft.com/office/drawing/2014/main" id="{4B9A3DB8-BF0F-43D9-BA7B-AB96A635EACC}"/>
              </a:ext>
            </a:extLst>
          </p:cNvPr>
          <p:cNvSpPr>
            <a:spLocks noChangeArrowheads="1"/>
          </p:cNvSpPr>
          <p:nvPr/>
        </p:nvSpPr>
        <p:spPr bwMode="auto">
          <a:xfrm>
            <a:off x="974558" y="3373615"/>
            <a:ext cx="63562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commit</a:t>
            </a:r>
            <a:endParaRPr kumimoji="0" lang="en-US" altLang="en-US" sz="11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all the changes made to a container into a new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Creates a new image (effectively a copy of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8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Image namespaces</a:t>
            </a:r>
          </a:p>
          <a:p>
            <a:endParaRPr lang="en-IN" b="1" dirty="0"/>
          </a:p>
          <a:p>
            <a:endParaRPr lang="en-IN" b="1" dirty="0"/>
          </a:p>
          <a:p>
            <a:endParaRPr lang="en-IN" b="1" i="1" dirty="0"/>
          </a:p>
          <a:p>
            <a:endParaRPr lang="en-IN" b="1" dirty="0"/>
          </a:p>
        </p:txBody>
      </p:sp>
      <p:sp>
        <p:nvSpPr>
          <p:cNvPr id="2" name="Rectangle 1">
            <a:extLst>
              <a:ext uri="{FF2B5EF4-FFF2-40B4-BE49-F238E27FC236}">
                <a16:creationId xmlns="" xmlns:a16="http://schemas.microsoft.com/office/drawing/2014/main" id="{21414CF1-B522-4771-B15C-9DEEEC54FA3C}"/>
              </a:ext>
            </a:extLst>
          </p:cNvPr>
          <p:cNvSpPr>
            <a:spLocks noChangeArrowheads="1"/>
          </p:cNvSpPr>
          <p:nvPr/>
        </p:nvSpPr>
        <p:spPr bwMode="auto">
          <a:xfrm>
            <a:off x="878306" y="1408255"/>
            <a:ext cx="9865894" cy="40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three namespaces: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Root</a:t>
            </a:r>
            <a:r>
              <a:rPr kumimoji="0" lang="en-US" altLang="en-US" sz="1800" b="0" i="0" u="none" strike="noStrike" cap="none" normalizeH="0" baseline="0" dirty="0">
                <a:ln>
                  <a:noFill/>
                </a:ln>
                <a:solidFill>
                  <a:schemeClr val="tx1"/>
                </a:solidFill>
                <a:effectLst/>
                <a:latin typeface="Arial" panose="020B0604020202020204" pitchFamily="34" charset="0"/>
              </a:rPr>
              <a:t> namespace for Official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a:ln>
                  <a:noFill/>
                </a:ln>
                <a:solidFill>
                  <a:schemeClr val="tx1"/>
                </a:solidFill>
                <a:effectLst/>
                <a:latin typeface="Arial Unicode MS"/>
              </a:rPr>
              <a:t>ubuntu</a:t>
            </a:r>
            <a:r>
              <a:rPr kumimoji="0" lang="en-US" altLang="en-US" sz="11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latin typeface="Arial Unicode MS"/>
              </a:rPr>
              <a:t>busybox</a:t>
            </a:r>
            <a:r>
              <a:rPr kumimoji="0" lang="en-US" altLang="en-US" sz="1100" b="0"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a:t>
            </a:r>
            <a:r>
              <a:rPr kumimoji="0" lang="en-US" altLang="en-US" sz="1800" b="0" i="0" u="none" strike="noStrike" cap="none" normalizeH="0" baseline="0" dirty="0">
                <a:ln>
                  <a:noFill/>
                </a:ln>
                <a:solidFill>
                  <a:schemeClr val="tx1"/>
                </a:solidFill>
                <a:effectLst/>
                <a:latin typeface="Arial" panose="020B0604020202020204" pitchFamily="34" charset="0"/>
              </a:rPr>
              <a:t> namespace for User (and organizations)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Self-hosted</a:t>
            </a:r>
            <a:r>
              <a:rPr kumimoji="0" lang="en-US" altLang="en-US" sz="1800" b="0" i="0" u="none" strike="noStrike" cap="none" normalizeH="0" baseline="0" dirty="0">
                <a:ln>
                  <a:noFill/>
                </a:ln>
                <a:solidFill>
                  <a:schemeClr val="tx1"/>
                </a:solidFill>
                <a:effectLst/>
                <a:latin typeface="Arial" panose="020B0604020202020204" pitchFamily="34" charset="0"/>
              </a:rPr>
              <a:t> namespace for </a:t>
            </a:r>
            <a:r>
              <a:rPr kumimoji="0" lang="en-US" altLang="en-US" sz="1800" b="0" i="0" u="none" strike="noStrike" cap="none" normalizeH="0" baseline="0" dirty="0" smtClean="0">
                <a:ln>
                  <a:noFill/>
                </a:ln>
                <a:solidFill>
                  <a:schemeClr val="tx1"/>
                </a:solidFill>
                <a:effectLst/>
                <a:latin typeface="Arial" panose="020B0604020202020204" pitchFamily="34" charset="0"/>
              </a:rPr>
              <a:t>Self-hosted</a:t>
            </a:r>
            <a:r>
              <a:rPr kumimoji="0" lang="en-US" altLang="en-US" sz="1800" b="0" i="0" u="none" strike="noStrike" cap="none" normalizeH="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images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400" b="0" i="1" u="none" strike="noStrike" cap="none" normalizeH="0" baseline="0" dirty="0">
                <a:ln>
                  <a:noFill/>
                </a:ln>
                <a:solidFill>
                  <a:schemeClr val="tx1"/>
                </a:solidFill>
                <a:effectLst/>
                <a:latin typeface="Arial Unicode MS"/>
              </a:rPr>
              <a:t>registry.example.com:5000/my-private/image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explain each of them.</a:t>
            </a:r>
          </a:p>
        </p:txBody>
      </p:sp>
    </p:spTree>
    <p:extLst>
      <p:ext uri="{BB962C8B-B14F-4D97-AF65-F5344CB8AC3E}">
        <p14:creationId xmlns:p14="http://schemas.microsoft.com/office/powerpoint/2010/main" val="18024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Root namespace</a:t>
            </a:r>
          </a:p>
          <a:p>
            <a:endParaRPr lang="en-IN" b="1" dirty="0"/>
          </a:p>
          <a:p>
            <a:endParaRPr lang="en-IN" b="1" dirty="0"/>
          </a:p>
          <a:p>
            <a:endParaRPr lang="en-IN" b="1" i="1" dirty="0"/>
          </a:p>
          <a:p>
            <a:endParaRPr lang="en-IN" b="1" dirty="0"/>
          </a:p>
        </p:txBody>
      </p:sp>
      <p:sp>
        <p:nvSpPr>
          <p:cNvPr id="3" name="Rectangle 2">
            <a:extLst>
              <a:ext uri="{FF2B5EF4-FFF2-40B4-BE49-F238E27FC236}">
                <a16:creationId xmlns="" xmlns:a16="http://schemas.microsoft.com/office/drawing/2014/main" id="{F8D9D5B3-A808-4F69-B391-9A1493207084}"/>
              </a:ext>
            </a:extLst>
          </p:cNvPr>
          <p:cNvSpPr/>
          <p:nvPr/>
        </p:nvSpPr>
        <p:spPr>
          <a:xfrm>
            <a:off x="974557" y="1479884"/>
            <a:ext cx="7889541" cy="3416320"/>
          </a:xfrm>
          <a:prstGeom prst="rect">
            <a:avLst/>
          </a:prstGeom>
        </p:spPr>
        <p:txBody>
          <a:bodyPr wrap="square">
            <a:spAutoFit/>
          </a:bodyPr>
          <a:lstStyle/>
          <a:p>
            <a:r>
              <a:rPr lang="en-IN" dirty="0"/>
              <a:t>The root namespace is for </a:t>
            </a:r>
            <a:r>
              <a:rPr lang="en-IN" b="1" i="1" dirty="0"/>
              <a:t>official </a:t>
            </a:r>
            <a:r>
              <a:rPr lang="en-IN" dirty="0"/>
              <a:t>images.</a:t>
            </a:r>
          </a:p>
          <a:p>
            <a:endParaRPr lang="en-IN" dirty="0"/>
          </a:p>
          <a:p>
            <a:r>
              <a:rPr lang="en-IN" dirty="0"/>
              <a:t>They are gated by Docker Inc.</a:t>
            </a:r>
          </a:p>
          <a:p>
            <a:endParaRPr lang="en-IN" dirty="0"/>
          </a:p>
          <a:p>
            <a:r>
              <a:rPr lang="en-IN" dirty="0"/>
              <a:t>They are generally authored and maintained by third parties.</a:t>
            </a:r>
          </a:p>
          <a:p>
            <a:endParaRPr lang="en-IN" dirty="0"/>
          </a:p>
          <a:p>
            <a:r>
              <a:rPr lang="en-IN" dirty="0"/>
              <a:t>Those images include:</a:t>
            </a:r>
          </a:p>
          <a:p>
            <a:pPr>
              <a:buFont typeface="Arial" panose="020B0604020202020204" pitchFamily="34" charset="0"/>
              <a:buChar char="•"/>
            </a:pPr>
            <a:r>
              <a:rPr lang="en-IN" dirty="0"/>
              <a:t>Small images like </a:t>
            </a:r>
            <a:r>
              <a:rPr lang="en-IN" dirty="0" err="1"/>
              <a:t>busybox</a:t>
            </a:r>
            <a:r>
              <a:rPr lang="en-IN" dirty="0"/>
              <a:t>.</a:t>
            </a:r>
          </a:p>
          <a:p>
            <a:pPr>
              <a:buFont typeface="Arial" panose="020B0604020202020204" pitchFamily="34" charset="0"/>
              <a:buChar char="•"/>
            </a:pPr>
            <a:r>
              <a:rPr lang="en-IN" dirty="0"/>
              <a:t>Images to be used as bases for your builds like ubuntu, fedora...</a:t>
            </a:r>
          </a:p>
          <a:p>
            <a:pPr>
              <a:buFont typeface="Arial" panose="020B0604020202020204" pitchFamily="34" charset="0"/>
              <a:buChar char="•"/>
            </a:pPr>
            <a:r>
              <a:rPr lang="en-IN" dirty="0"/>
              <a:t>Ready-to-use components and services, like </a:t>
            </a:r>
            <a:r>
              <a:rPr lang="en-IN" dirty="0" err="1"/>
              <a:t>redis</a:t>
            </a:r>
            <a:r>
              <a:rPr lang="en-IN" dirty="0"/>
              <a:t>, </a:t>
            </a:r>
            <a:r>
              <a:rPr lang="en-IN" dirty="0" err="1"/>
              <a:t>postgresql</a:t>
            </a:r>
            <a:r>
              <a:rPr lang="en-IN" dirty="0"/>
              <a:t>...</a:t>
            </a:r>
          </a:p>
          <a:p>
            <a:pPr>
              <a:buFont typeface="Arial" panose="020B0604020202020204" pitchFamily="34" charset="0"/>
              <a:buChar char="•"/>
            </a:pPr>
            <a:endParaRPr lang="en-IN" dirty="0"/>
          </a:p>
          <a:p>
            <a:pPr>
              <a:buFont typeface="Arial" panose="020B0604020202020204" pitchFamily="34" charset="0"/>
              <a:buChar char="•"/>
            </a:pPr>
            <a:r>
              <a:rPr lang="en-IN" dirty="0"/>
              <a:t>Over 150 such images are there at this point!</a:t>
            </a:r>
          </a:p>
        </p:txBody>
      </p:sp>
    </p:spTree>
    <p:extLst>
      <p:ext uri="{BB962C8B-B14F-4D97-AF65-F5344CB8AC3E}">
        <p14:creationId xmlns:p14="http://schemas.microsoft.com/office/powerpoint/2010/main" val="41036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User namespace</a:t>
            </a:r>
          </a:p>
          <a:p>
            <a:endParaRPr lang="en-IN" b="1" dirty="0"/>
          </a:p>
          <a:p>
            <a:endParaRPr lang="en-IN" b="1" dirty="0"/>
          </a:p>
          <a:p>
            <a:endParaRPr lang="en-IN" b="1" i="1" dirty="0"/>
          </a:p>
          <a:p>
            <a:endParaRPr lang="en-IN" b="1" dirty="0"/>
          </a:p>
        </p:txBody>
      </p:sp>
      <p:sp>
        <p:nvSpPr>
          <p:cNvPr id="4" name="Rectangle 2">
            <a:extLst>
              <a:ext uri="{FF2B5EF4-FFF2-40B4-BE49-F238E27FC236}">
                <a16:creationId xmlns="" xmlns:a16="http://schemas.microsoft.com/office/drawing/2014/main" id="{0ABCE40C-6D9B-45DE-9FEB-EDB39297207A}"/>
              </a:ext>
            </a:extLst>
          </p:cNvPr>
          <p:cNvSpPr>
            <a:spLocks noChangeArrowheads="1"/>
          </p:cNvSpPr>
          <p:nvPr/>
        </p:nvSpPr>
        <p:spPr bwMode="auto">
          <a:xfrm>
            <a:off x="890337" y="1527213"/>
            <a:ext cx="796884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namespace holds images for Docker Hub users and organizations.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Docker Hub user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endParaRPr kumimoji="0" lang="en-US" altLang="en-US" sz="16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image name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Unicode MS"/>
              </a:rPr>
              <a:t>clock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59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Self-hosted namespace</a:t>
            </a:r>
          </a:p>
          <a:p>
            <a:endParaRPr lang="en-IN" b="1" dirty="0"/>
          </a:p>
          <a:p>
            <a:endParaRPr lang="en-IN" b="1" dirty="0"/>
          </a:p>
          <a:p>
            <a:endParaRPr lang="en-IN" b="1" i="1" dirty="0"/>
          </a:p>
          <a:p>
            <a:endParaRPr lang="en-IN" b="1" dirty="0"/>
          </a:p>
        </p:txBody>
      </p:sp>
      <p:sp>
        <p:nvSpPr>
          <p:cNvPr id="2" name="Rectangle 1">
            <a:extLst>
              <a:ext uri="{FF2B5EF4-FFF2-40B4-BE49-F238E27FC236}">
                <a16:creationId xmlns="" xmlns:a16="http://schemas.microsoft.com/office/drawing/2014/main" id="{1F867B94-29C1-41E6-98E4-23D7123A7FC5}"/>
              </a:ext>
            </a:extLst>
          </p:cNvPr>
          <p:cNvSpPr>
            <a:spLocks noChangeArrowheads="1"/>
          </p:cNvSpPr>
          <p:nvPr/>
        </p:nvSpPr>
        <p:spPr bwMode="auto">
          <a:xfrm>
            <a:off x="757990" y="1918376"/>
            <a:ext cx="1052082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namespace holds images which </a:t>
            </a:r>
            <a:r>
              <a:rPr kumimoji="0" lang="en-US" altLang="en-US" sz="1800" b="1" i="0" u="none" strike="noStrike" cap="none" normalizeH="0" baseline="0" dirty="0">
                <a:ln>
                  <a:noFill/>
                </a:ln>
                <a:solidFill>
                  <a:schemeClr val="tx1"/>
                </a:solidFill>
                <a:effectLst/>
                <a:latin typeface="Arial" panose="020B0604020202020204" pitchFamily="34" charset="0"/>
              </a:rPr>
              <a:t>are not hosted on Docker Hub, but on third party registries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They contain the hostname (or IP address), and optionally the port, of the registry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b="0" i="1" u="none" strike="noStrike" cap="none" normalizeH="0" baseline="0" dirty="0" err="1">
                <a:ln>
                  <a:noFill/>
                </a:ln>
                <a:solidFill>
                  <a:schemeClr val="tx1"/>
                </a:solidFill>
                <a:effectLst/>
                <a:latin typeface="Arial Unicode MS"/>
              </a:rPr>
              <a:t>wordpress</a:t>
            </a:r>
            <a:endParaRPr kumimoji="0" lang="en-US" altLang="en-US"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sz="1200" b="0" i="1"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host and port of the registry</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err="1">
                <a:ln>
                  <a:noFill/>
                </a:ln>
                <a:solidFill>
                  <a:schemeClr val="tx1"/>
                </a:solidFill>
                <a:effectLst/>
                <a:latin typeface="Arial Unicode MS"/>
              </a:rPr>
              <a:t>wordpress</a:t>
            </a:r>
            <a:r>
              <a:rPr kumimoji="0" lang="en-US" altLang="en-US" sz="14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   name of the image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3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Store and manage images</a:t>
            </a:r>
          </a:p>
          <a:p>
            <a:endParaRPr lang="en-IN" b="1" dirty="0"/>
          </a:p>
          <a:p>
            <a:endParaRPr lang="en-IN" b="1" dirty="0"/>
          </a:p>
          <a:p>
            <a:endParaRPr lang="en-IN" b="1" i="1" dirty="0"/>
          </a:p>
          <a:p>
            <a:endParaRPr lang="en-IN" b="1" dirty="0"/>
          </a:p>
        </p:txBody>
      </p:sp>
      <p:sp>
        <p:nvSpPr>
          <p:cNvPr id="3" name="Rectangle 2">
            <a:extLst>
              <a:ext uri="{FF2B5EF4-FFF2-40B4-BE49-F238E27FC236}">
                <a16:creationId xmlns="" xmlns:a16="http://schemas.microsoft.com/office/drawing/2014/main" id="{95B5041F-B8F0-47F7-8A62-7EA34DCB0EC5}"/>
              </a:ext>
            </a:extLst>
          </p:cNvPr>
          <p:cNvSpPr/>
          <p:nvPr/>
        </p:nvSpPr>
        <p:spPr>
          <a:xfrm>
            <a:off x="882316" y="1474875"/>
            <a:ext cx="9452810" cy="2585323"/>
          </a:xfrm>
          <a:prstGeom prst="rect">
            <a:avLst/>
          </a:prstGeom>
        </p:spPr>
        <p:txBody>
          <a:bodyPr wrap="square">
            <a:spAutoFit/>
          </a:bodyPr>
          <a:lstStyle/>
          <a:p>
            <a:r>
              <a:rPr lang="en-IN" dirty="0"/>
              <a:t>Images can be stored:</a:t>
            </a:r>
          </a:p>
          <a:p>
            <a:endParaRPr lang="en-IN" dirty="0"/>
          </a:p>
          <a:p>
            <a:pPr>
              <a:buFont typeface="Arial" panose="020B0604020202020204" pitchFamily="34" charset="0"/>
              <a:buChar char="•"/>
            </a:pPr>
            <a:r>
              <a:rPr lang="en-IN" dirty="0"/>
              <a:t>On your Docker host.</a:t>
            </a:r>
          </a:p>
          <a:p>
            <a:pPr>
              <a:buFont typeface="Arial" panose="020B0604020202020204" pitchFamily="34" charset="0"/>
              <a:buChar char="•"/>
            </a:pPr>
            <a:r>
              <a:rPr lang="en-IN" dirty="0"/>
              <a:t>In a Docker registry.</a:t>
            </a:r>
          </a:p>
          <a:p>
            <a:pPr>
              <a:buFont typeface="Arial" panose="020B0604020202020204" pitchFamily="34" charset="0"/>
              <a:buChar char="•"/>
            </a:pPr>
            <a:endParaRPr lang="en-IN" dirty="0"/>
          </a:p>
          <a:p>
            <a:r>
              <a:rPr lang="en-IN" dirty="0"/>
              <a:t>You can use the Docker client to download or upload images.</a:t>
            </a:r>
          </a:p>
          <a:p>
            <a:endParaRPr lang="en-IN" dirty="0"/>
          </a:p>
          <a:p>
            <a:r>
              <a:rPr lang="en-IN" dirty="0"/>
              <a:t>	</a:t>
            </a:r>
            <a:r>
              <a:rPr lang="en-IN" i="1" dirty="0"/>
              <a:t>docker pull</a:t>
            </a:r>
            <a:r>
              <a:rPr lang="en-IN" dirty="0"/>
              <a:t>	-	to download image</a:t>
            </a:r>
          </a:p>
          <a:p>
            <a:r>
              <a:rPr lang="en-IN" dirty="0"/>
              <a:t>	</a:t>
            </a:r>
            <a:r>
              <a:rPr lang="en-IN" i="1" dirty="0"/>
              <a:t>docker push</a:t>
            </a:r>
            <a:r>
              <a:rPr lang="en-IN" dirty="0"/>
              <a:t>	-	to upload image</a:t>
            </a:r>
          </a:p>
        </p:txBody>
      </p:sp>
    </p:spTree>
    <p:extLst>
      <p:ext uri="{BB962C8B-B14F-4D97-AF65-F5344CB8AC3E}">
        <p14:creationId xmlns:p14="http://schemas.microsoft.com/office/powerpoint/2010/main" val="254703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 xmlns:a16="http://schemas.microsoft.com/office/drawing/2014/main"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Tag images</a:t>
            </a:r>
          </a:p>
          <a:p>
            <a:endParaRPr lang="en-IN" b="1" dirty="0"/>
          </a:p>
          <a:p>
            <a:endParaRPr lang="en-IN" b="1" dirty="0"/>
          </a:p>
          <a:p>
            <a:endParaRPr lang="en-IN" b="1" i="1" dirty="0"/>
          </a:p>
          <a:p>
            <a:endParaRPr lang="en-IN" b="1" dirty="0"/>
          </a:p>
        </p:txBody>
      </p:sp>
      <p:sp>
        <p:nvSpPr>
          <p:cNvPr id="4" name="Rectangle 2">
            <a:extLst>
              <a:ext uri="{FF2B5EF4-FFF2-40B4-BE49-F238E27FC236}">
                <a16:creationId xmlns="" xmlns:a16="http://schemas.microsoft.com/office/drawing/2014/main" id="{5318DB82-773D-4158-B257-C9B2BF166233}"/>
              </a:ext>
            </a:extLst>
          </p:cNvPr>
          <p:cNvSpPr>
            <a:spLocks noChangeArrowheads="1"/>
          </p:cNvSpPr>
          <p:nvPr/>
        </p:nvSpPr>
        <p:spPr bwMode="auto">
          <a:xfrm>
            <a:off x="830179" y="1266095"/>
            <a:ext cx="62203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Images can have tags.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Tags define image </a:t>
            </a:r>
            <a:r>
              <a:rPr kumimoji="0" lang="en-US" altLang="en-US" sz="1800" b="1" u="sng" strike="noStrike" cap="none" normalizeH="0" baseline="0" dirty="0">
                <a:ln>
                  <a:noFill/>
                </a:ln>
                <a:solidFill>
                  <a:schemeClr val="tx1"/>
                </a:solidFill>
                <a:effectLst/>
                <a:latin typeface="Arial" panose="020B0604020202020204" pitchFamily="34" charset="0"/>
              </a:rPr>
              <a:t>versions or variants.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sng" strike="noStrike" cap="none" normalizeH="0" baseline="0" dirty="0">
                <a:ln>
                  <a:noFill/>
                </a:ln>
                <a:solidFill>
                  <a:schemeClr val="tx1"/>
                </a:solidFill>
                <a:effectLst/>
                <a:latin typeface="Arial Unicode MS"/>
              </a:rPr>
              <a:t>docker pull ubuntu </a:t>
            </a:r>
            <a:r>
              <a:rPr kumimoji="0" lang="en-US" altLang="en-US" i="0" u="none" strike="noStrike" cap="none" normalizeH="0" baseline="0" dirty="0">
                <a:ln>
                  <a:noFill/>
                </a:ln>
                <a:solidFill>
                  <a:schemeClr val="tx1"/>
                </a:solidFill>
                <a:effectLst/>
                <a:latin typeface="Arial Unicode MS"/>
              </a:rPr>
              <a:t>is equivalent to </a:t>
            </a:r>
            <a:r>
              <a:rPr kumimoji="0" lang="en-US" altLang="en-US" b="1" i="0" u="sng" strike="noStrike" cap="none" normalizeH="0" baseline="0" dirty="0">
                <a:ln>
                  <a:noFill/>
                </a:ln>
                <a:solidFill>
                  <a:schemeClr val="tx1"/>
                </a:solidFill>
                <a:effectLst/>
                <a:latin typeface="Arial Unicode MS"/>
              </a:rPr>
              <a:t>docker pull</a:t>
            </a:r>
            <a:r>
              <a:rPr kumimoji="0" lang="en-US" altLang="en-US" sz="1200" b="0" i="0" u="sng" strike="noStrike" cap="none" normalizeH="0" baseline="0" dirty="0">
                <a:ln>
                  <a:noFill/>
                </a:ln>
                <a:solidFill>
                  <a:schemeClr val="tx1"/>
                </a:solidFill>
                <a:effectLst/>
              </a:rPr>
              <a:t> </a:t>
            </a:r>
            <a:r>
              <a:rPr kumimoji="0" lang="en-US" altLang="en-US" b="1" i="1" u="sng" strike="noStrike" cap="none" normalizeH="0" baseline="0" dirty="0" err="1">
                <a:ln>
                  <a:noFill/>
                </a:ln>
                <a:solidFill>
                  <a:schemeClr val="tx1"/>
                </a:solidFill>
                <a:effectLst/>
                <a:latin typeface="Arial Unicode MS"/>
              </a:rPr>
              <a:t>ubuntu:latest</a:t>
            </a:r>
            <a:endParaRPr kumimoji="0" lang="en-US" altLang="en-US" b="1" i="1"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:latest</a:t>
            </a:r>
            <a:r>
              <a:rPr kumimoji="0" lang="en-US" altLang="en-US" sz="1400"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tag is generally updated often.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 xmlns:a16="http://schemas.microsoft.com/office/drawing/2014/main" id="{7D5A19FA-19D3-4CD7-A128-C4BC0589EBE0}"/>
              </a:ext>
            </a:extLst>
          </p:cNvPr>
          <p:cNvPicPr>
            <a:picLocks noChangeAspect="1"/>
          </p:cNvPicPr>
          <p:nvPr/>
        </p:nvPicPr>
        <p:blipFill>
          <a:blip r:embed="rId3"/>
          <a:stretch>
            <a:fillRect/>
          </a:stretch>
        </p:blipFill>
        <p:spPr>
          <a:xfrm>
            <a:off x="6171364" y="779295"/>
            <a:ext cx="5453107" cy="3900989"/>
          </a:xfrm>
          <a:prstGeom prst="rect">
            <a:avLst/>
          </a:prstGeom>
        </p:spPr>
      </p:pic>
      <p:pic>
        <p:nvPicPr>
          <p:cNvPr id="10" name="Picture 9">
            <a:extLst>
              <a:ext uri="{FF2B5EF4-FFF2-40B4-BE49-F238E27FC236}">
                <a16:creationId xmlns="" xmlns:a16="http://schemas.microsoft.com/office/drawing/2014/main" id="{C0B507C4-0BB2-42DE-9C31-99DC10E93DCE}"/>
              </a:ext>
            </a:extLst>
          </p:cNvPr>
          <p:cNvPicPr>
            <a:picLocks noChangeAspect="1"/>
          </p:cNvPicPr>
          <p:nvPr/>
        </p:nvPicPr>
        <p:blipFill>
          <a:blip r:embed="rId4"/>
          <a:stretch>
            <a:fillRect/>
          </a:stretch>
        </p:blipFill>
        <p:spPr>
          <a:xfrm>
            <a:off x="6271378" y="2078206"/>
            <a:ext cx="4364538" cy="244226"/>
          </a:xfrm>
          <a:prstGeom prst="rect">
            <a:avLst/>
          </a:prstGeom>
        </p:spPr>
      </p:pic>
    </p:spTree>
    <p:extLst>
      <p:ext uri="{BB962C8B-B14F-4D97-AF65-F5344CB8AC3E}">
        <p14:creationId xmlns:p14="http://schemas.microsoft.com/office/powerpoint/2010/main" val="16087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When to (not to) use tags </a:t>
            </a:r>
          </a:p>
          <a:p>
            <a:endParaRPr lang="en-IN" b="1" dirty="0"/>
          </a:p>
          <a:p>
            <a:endParaRPr lang="en-IN" b="1" dirty="0"/>
          </a:p>
          <a:p>
            <a:endParaRPr lang="en-IN" b="1" i="1" dirty="0"/>
          </a:p>
          <a:p>
            <a:endParaRPr lang="en-IN" b="1" dirty="0"/>
          </a:p>
        </p:txBody>
      </p:sp>
      <p:sp>
        <p:nvSpPr>
          <p:cNvPr id="2" name="Rectangle 1">
            <a:extLst>
              <a:ext uri="{FF2B5EF4-FFF2-40B4-BE49-F238E27FC236}">
                <a16:creationId xmlns="" xmlns:a16="http://schemas.microsoft.com/office/drawing/2014/main" id="{8FEE6CDB-072F-42B1-8A04-351B9AD6AE3C}"/>
              </a:ext>
            </a:extLst>
          </p:cNvPr>
          <p:cNvSpPr/>
          <p:nvPr/>
        </p:nvSpPr>
        <p:spPr>
          <a:xfrm>
            <a:off x="966537" y="1462570"/>
            <a:ext cx="7022431" cy="2862322"/>
          </a:xfrm>
          <a:prstGeom prst="rect">
            <a:avLst/>
          </a:prstGeom>
        </p:spPr>
        <p:txBody>
          <a:bodyPr wrap="square">
            <a:spAutoFit/>
          </a:bodyPr>
          <a:lstStyle/>
          <a:p>
            <a:r>
              <a:rPr lang="en-IN" dirty="0"/>
              <a:t>Don't specify tags:</a:t>
            </a:r>
          </a:p>
          <a:p>
            <a:pPr lvl="1">
              <a:buFont typeface="Arial" panose="020B0604020202020204" pitchFamily="34" charset="0"/>
              <a:buChar char="•"/>
            </a:pPr>
            <a:r>
              <a:rPr lang="en-IN" dirty="0"/>
              <a:t>When doing rapid testing and prototyping.</a:t>
            </a:r>
          </a:p>
          <a:p>
            <a:pPr lvl="1">
              <a:buFont typeface="Arial" panose="020B0604020202020204" pitchFamily="34" charset="0"/>
              <a:buChar char="•"/>
            </a:pPr>
            <a:r>
              <a:rPr lang="en-IN" dirty="0"/>
              <a:t>When experimenting.</a:t>
            </a:r>
          </a:p>
          <a:p>
            <a:pPr lvl="1">
              <a:buFont typeface="Arial" panose="020B0604020202020204" pitchFamily="34" charset="0"/>
              <a:buChar char="•"/>
            </a:pPr>
            <a:r>
              <a:rPr lang="en-IN" dirty="0"/>
              <a:t>When you want the latest version.</a:t>
            </a:r>
          </a:p>
          <a:p>
            <a:pPr>
              <a:buFont typeface="Arial" panose="020B0604020202020204" pitchFamily="34" charset="0"/>
              <a:buChar char="•"/>
            </a:pPr>
            <a:endParaRPr lang="en-IN" dirty="0"/>
          </a:p>
          <a:p>
            <a:pPr>
              <a:buFont typeface="Arial" panose="020B0604020202020204" pitchFamily="34" charset="0"/>
              <a:buChar char="•"/>
            </a:pPr>
            <a:endParaRPr lang="en-IN" dirty="0"/>
          </a:p>
          <a:p>
            <a:r>
              <a:rPr lang="en-IN" dirty="0"/>
              <a:t>Do specify tags:</a:t>
            </a:r>
          </a:p>
          <a:p>
            <a:pPr lvl="1">
              <a:buFont typeface="Arial" panose="020B0604020202020204" pitchFamily="34" charset="0"/>
              <a:buChar char="•"/>
            </a:pPr>
            <a:r>
              <a:rPr lang="en-IN" dirty="0"/>
              <a:t>When going to production.</a:t>
            </a:r>
          </a:p>
          <a:p>
            <a:pPr lvl="1">
              <a:buFont typeface="Arial" panose="020B0604020202020204" pitchFamily="34" charset="0"/>
              <a:buChar char="•"/>
            </a:pPr>
            <a:r>
              <a:rPr lang="en-IN" dirty="0"/>
              <a:t>To ensure that the same version will be used everywhere.</a:t>
            </a:r>
          </a:p>
          <a:p>
            <a:pPr lvl="1">
              <a:buFont typeface="Arial" panose="020B0604020202020204" pitchFamily="34" charset="0"/>
              <a:buChar char="•"/>
            </a:pPr>
            <a:r>
              <a:rPr lang="en-IN" dirty="0"/>
              <a:t>To ensure repeatability later.</a:t>
            </a:r>
          </a:p>
        </p:txBody>
      </p:sp>
    </p:spTree>
    <p:extLst>
      <p:ext uri="{BB962C8B-B14F-4D97-AF65-F5344CB8AC3E}">
        <p14:creationId xmlns:p14="http://schemas.microsoft.com/office/powerpoint/2010/main" val="38926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 xmlns:a16="http://schemas.microsoft.com/office/drawing/2014/main"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 xmlns:a16="http://schemas.microsoft.com/office/drawing/2014/main"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b="1" dirty="0"/>
              <a:t>docker pull </a:t>
            </a:r>
            <a:r>
              <a:rPr lang="en-US" sz="1800" dirty="0"/>
              <a:t>: pull images/volumes from Docker Registry.</a:t>
            </a:r>
          </a:p>
          <a:p>
            <a:r>
              <a:rPr lang="en-US" sz="1800" b="1" dirty="0"/>
              <a:t>docker images</a:t>
            </a:r>
            <a:r>
              <a:rPr lang="en-US" sz="1800" dirty="0"/>
              <a:t> : list all images on the local volume.</a:t>
            </a:r>
          </a:p>
          <a:p>
            <a:r>
              <a:rPr lang="en-US" sz="1800" b="1" dirty="0"/>
              <a:t>docker run </a:t>
            </a:r>
            <a:r>
              <a:rPr lang="en-US" sz="1800" dirty="0"/>
              <a:t>: run docker image.</a:t>
            </a:r>
          </a:p>
          <a:p>
            <a:r>
              <a:rPr lang="en-US" sz="1800" b="1" dirty="0"/>
              <a:t>docker </a:t>
            </a:r>
            <a:r>
              <a:rPr lang="en-US" sz="1800" b="1" dirty="0" err="1"/>
              <a:t>ps</a:t>
            </a:r>
            <a:r>
              <a:rPr lang="en-US" sz="1800" b="1" dirty="0"/>
              <a:t> </a:t>
            </a:r>
            <a:r>
              <a:rPr lang="en-US" sz="1800" dirty="0"/>
              <a:t>: list running docker containers (analogous to </a:t>
            </a:r>
            <a:r>
              <a:rPr lang="en-US" sz="1800" dirty="0" err="1"/>
              <a:t>ps</a:t>
            </a:r>
            <a:r>
              <a:rPr lang="en-US" sz="1800" dirty="0"/>
              <a:t>).</a:t>
            </a:r>
          </a:p>
          <a:p>
            <a:r>
              <a:rPr lang="en-US" sz="1800" b="1" dirty="0"/>
              <a:t>docker </a:t>
            </a:r>
            <a:r>
              <a:rPr lang="en-US" sz="1800" b="1" dirty="0" err="1"/>
              <a:t>ps</a:t>
            </a:r>
            <a:r>
              <a:rPr lang="en-US" sz="1800" b="1" dirty="0"/>
              <a:t> –a </a:t>
            </a:r>
            <a:r>
              <a:rPr lang="en-US" sz="1800" dirty="0"/>
              <a:t>: list all containers including not running.</a:t>
            </a:r>
          </a:p>
          <a:p>
            <a:r>
              <a:rPr lang="en-US" sz="1800" b="1" dirty="0"/>
              <a:t>docker logs </a:t>
            </a:r>
            <a:r>
              <a:rPr lang="en-US" sz="1800" dirty="0"/>
              <a:t>: show log data for a running or stopped container.</a:t>
            </a:r>
          </a:p>
          <a:p>
            <a:r>
              <a:rPr lang="en-US" sz="1800" b="1" dirty="0"/>
              <a:t>docker rm </a:t>
            </a:r>
            <a:r>
              <a:rPr lang="en-US" sz="1800" dirty="0"/>
              <a:t>: remove/delete a container  |  docker </a:t>
            </a:r>
            <a:r>
              <a:rPr lang="en-US" sz="1800" dirty="0" err="1"/>
              <a:t>rmi</a:t>
            </a:r>
            <a:r>
              <a:rPr lang="en-US" sz="1800" dirty="0"/>
              <a:t> : remove/delete an image.</a:t>
            </a:r>
          </a:p>
          <a:p>
            <a:r>
              <a:rPr lang="en-US" sz="1800" b="1" dirty="0"/>
              <a:t>docker tag </a:t>
            </a:r>
            <a:r>
              <a:rPr lang="en-US" sz="1800" dirty="0"/>
              <a:t>: name a docker image.</a:t>
            </a:r>
          </a:p>
          <a:p>
            <a:r>
              <a:rPr lang="en-US" sz="1800" b="1" dirty="0"/>
              <a:t>docker build </a:t>
            </a:r>
            <a:r>
              <a:rPr lang="en-US" sz="1800" dirty="0"/>
              <a:t>: build docker image from </a:t>
            </a:r>
            <a:r>
              <a:rPr lang="en-US" sz="1800" dirty="0" err="1"/>
              <a:t>Dockerfile</a:t>
            </a:r>
            <a:r>
              <a:rPr lang="en-US" sz="1800" dirty="0"/>
              <a:t>.</a:t>
            </a:r>
          </a:p>
          <a:p>
            <a:r>
              <a:rPr lang="en-US" sz="1800" b="1" dirty="0"/>
              <a:t>docker login </a:t>
            </a:r>
            <a:r>
              <a:rPr lang="en-US" sz="1800" dirty="0"/>
              <a:t>: login to registry.</a:t>
            </a:r>
          </a:p>
          <a:p>
            <a:r>
              <a:rPr lang="en-US" sz="1800" b="1" dirty="0"/>
              <a:t>docker push</a:t>
            </a:r>
            <a:r>
              <a:rPr lang="en-US" sz="1800" dirty="0"/>
              <a:t> : push images/volumes to Docker Registry.</a:t>
            </a:r>
          </a:p>
          <a:p>
            <a:r>
              <a:rPr lang="en-US" sz="1800" b="1" dirty="0"/>
              <a:t>docker inspect </a:t>
            </a:r>
            <a:r>
              <a:rPr lang="en-US" sz="1800" dirty="0"/>
              <a:t>: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34</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a:t>
            </a:r>
            <a:r>
              <a:rPr lang="en-IN" sz="2000" b="1" dirty="0"/>
              <a:t>interactive mode</a:t>
            </a:r>
            <a:r>
              <a:rPr lang="en-IN" sz="2000" dirty="0"/>
              <a:t>)</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b="1" dirty="0" err="1"/>
              <a:t>tty</a:t>
            </a:r>
            <a:r>
              <a:rPr lang="en-IN" sz="2000" dirty="0"/>
              <a:t>)</a:t>
            </a:r>
          </a:p>
        </p:txBody>
      </p:sp>
      <p:pic>
        <p:nvPicPr>
          <p:cNvPr id="6" name="Picture 5">
            <a:extLst>
              <a:ext uri="{FF2B5EF4-FFF2-40B4-BE49-F238E27FC236}">
                <a16:creationId xmlns="" xmlns:a16="http://schemas.microsoft.com/office/drawing/2014/main"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 xmlns:a16="http://schemas.microsoft.com/office/drawing/2014/main"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 xmlns:a16="http://schemas.microsoft.com/office/drawing/2014/main"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 xmlns:a16="http://schemas.microsoft.com/office/drawing/2014/main"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 xmlns:a16="http://schemas.microsoft.com/office/drawing/2014/main"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 xmlns:a16="http://schemas.microsoft.com/office/drawing/2014/main"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 xmlns:a16="http://schemas.microsoft.com/office/drawing/2014/main"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r>
              <a:rPr lang="en-IN" dirty="0">
                <a:solidFill>
                  <a:srgbClr val="000000"/>
                </a:solidFill>
                <a:latin typeface="Droid Serif"/>
              </a:rPr>
              <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 xmlns:a16="http://schemas.microsoft.com/office/drawing/2014/main" id="{FC4F177F-3AE6-4FF1-98CF-AA4642F85355}"/>
              </a:ext>
            </a:extLst>
          </p:cNvPr>
          <p:cNvSpPr/>
          <p:nvPr/>
        </p:nvSpPr>
        <p:spPr>
          <a:xfrm>
            <a:off x="1110916" y="1726993"/>
            <a:ext cx="10138610" cy="3970318"/>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a:t>
            </a:r>
            <a:r>
              <a:rPr lang="en-IN" dirty="0" smtClean="0"/>
              <a:t>them</a:t>
            </a:r>
          </a:p>
          <a:p>
            <a:pPr marL="742950" lvl="1" indent="-285750">
              <a:buFont typeface="Courier New" panose="02070309020205020404" pitchFamily="49" charset="0"/>
              <a:buChar char="o"/>
            </a:pPr>
            <a:r>
              <a:rPr lang="en-IN" dirty="0" smtClean="0"/>
              <a:t>Examples are : Oracle </a:t>
            </a:r>
            <a:r>
              <a:rPr lang="en-IN" dirty="0" err="1" smtClean="0"/>
              <a:t>VirtualBox</a:t>
            </a:r>
            <a:r>
              <a:rPr lang="en-IN" dirty="0" smtClean="0"/>
              <a:t> and </a:t>
            </a:r>
            <a:r>
              <a:rPr lang="en-IN" dirty="0" err="1" smtClean="0"/>
              <a:t>VMWare</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a:t>
            </a:r>
            <a:r>
              <a:rPr lang="en-IN" dirty="0" smtClean="0"/>
              <a:t>server</a:t>
            </a:r>
          </a:p>
          <a:p>
            <a:pPr marL="742950" lvl="1" indent="-285750">
              <a:buFont typeface="Courier New" panose="02070309020205020404" pitchFamily="49" charset="0"/>
              <a:buChar char="o"/>
            </a:pPr>
            <a:r>
              <a:rPr lang="en-IN" dirty="0"/>
              <a:t>Examples are </a:t>
            </a:r>
            <a:r>
              <a:rPr lang="en-IN" dirty="0" smtClean="0"/>
              <a:t>: Docker and </a:t>
            </a:r>
            <a:r>
              <a:rPr lang="en-IN" dirty="0" err="1" smtClean="0"/>
              <a:t>Kubernetes</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024" y="1726993"/>
            <a:ext cx="18764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449" y="1869868"/>
            <a:ext cx="8096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 xmlns:a16="http://schemas.microsoft.com/office/drawing/2014/main"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 xmlns:a16="http://schemas.microsoft.com/office/drawing/2014/main"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 xmlns:a16="http://schemas.microsoft.com/office/drawing/2014/main"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 xmlns:a16="http://schemas.microsoft.com/office/drawing/2014/main"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 xmlns:a16="http://schemas.microsoft.com/office/drawing/2014/main"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 xmlns:a16="http://schemas.microsoft.com/office/drawing/2014/main"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 xmlns:a16="http://schemas.microsoft.com/office/drawing/2014/main"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 xmlns:a16="http://schemas.microsoft.com/office/drawing/2014/main"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 xmlns:a16="http://schemas.microsoft.com/office/drawing/2014/main"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 xmlns:a16="http://schemas.microsoft.com/office/drawing/2014/main"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 xmlns:a16="http://schemas.microsoft.com/office/drawing/2014/main"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54</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 xmlns:a16="http://schemas.microsoft.com/office/drawing/2014/main"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 xmlns:a16="http://schemas.microsoft.com/office/drawing/2014/main"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 xmlns:a16="http://schemas.microsoft.com/office/drawing/2014/main"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57</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 xmlns:a16="http://schemas.microsoft.com/office/drawing/2014/main"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58</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 xmlns:a16="http://schemas.microsoft.com/office/drawing/2014/main"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59</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 xmlns:a16="http://schemas.microsoft.com/office/drawing/2014/main"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 xmlns:a16="http://schemas.microsoft.com/office/drawing/2014/main"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 xmlns:a16="http://schemas.microsoft.com/office/drawing/2014/main"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60</a:t>
            </a:fld>
            <a:endParaRPr lang="en-US" dirty="0"/>
          </a:p>
        </p:txBody>
      </p:sp>
      <p:sp>
        <p:nvSpPr>
          <p:cNvPr id="7" name="Rectangle 6">
            <a:extLst>
              <a:ext uri="{FF2B5EF4-FFF2-40B4-BE49-F238E27FC236}">
                <a16:creationId xmlns=""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Some more options to run a container</a:t>
            </a:r>
          </a:p>
        </p:txBody>
      </p:sp>
      <p:sp>
        <p:nvSpPr>
          <p:cNvPr id="3" name="Content Placeholder 2"/>
          <p:cNvSpPr>
            <a:spLocks noGrp="1"/>
          </p:cNvSpPr>
          <p:nvPr>
            <p:ph idx="1"/>
          </p:nvPr>
        </p:nvSpPr>
        <p:spPr>
          <a:xfrm>
            <a:off x="531150" y="1321973"/>
            <a:ext cx="11392145" cy="5343522"/>
          </a:xfrm>
        </p:spPr>
        <p:txBody>
          <a:bodyPr/>
          <a:lstStyle/>
          <a:p>
            <a:pPr marL="274320" lvl="1" indent="0">
              <a:buNone/>
            </a:pPr>
            <a:r>
              <a:rPr lang="en-IN" sz="1800" dirty="0"/>
              <a:t>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61</a:t>
            </a:fld>
            <a:endParaRPr lang="en-US" dirty="0">
              <a:solidFill>
                <a:srgbClr val="5F5F5F">
                  <a:lumMod val="60000"/>
                  <a:lumOff val="40000"/>
                </a:srgbClr>
              </a:solidFill>
            </a:endParaRPr>
          </a:p>
        </p:txBody>
      </p:sp>
    </p:spTree>
    <p:extLst>
      <p:ext uri="{BB962C8B-B14F-4D97-AF65-F5344CB8AC3E}">
        <p14:creationId xmlns:p14="http://schemas.microsoft.com/office/powerpoint/2010/main" val="301329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 xmlns:a16="http://schemas.microsoft.com/office/drawing/2014/main"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 xmlns:a16="http://schemas.microsoft.com/office/drawing/2014/main"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62</a:t>
            </a:fld>
            <a:endParaRPr lang="en-US" dirty="0"/>
          </a:p>
        </p:txBody>
      </p:sp>
    </p:spTree>
    <p:extLst>
      <p:ext uri="{BB962C8B-B14F-4D97-AF65-F5344CB8AC3E}">
        <p14:creationId xmlns:p14="http://schemas.microsoft.com/office/powerpoint/2010/main" val="22893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63</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64</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4294776" y="1141437"/>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a:xfrm>
            <a:off x="483025" y="2667001"/>
            <a:ext cx="7289375" cy="2073441"/>
          </a:xfrm>
        </p:spPr>
        <p:txBody>
          <a:bodyPr/>
          <a:lstStyle/>
          <a:p>
            <a:pPr marL="0" indent="0">
              <a:buNone/>
            </a:pPr>
            <a:r>
              <a:rPr lang="en-US" altLang="en-US" sz="1800" dirty="0"/>
              <a:t>•  Like a </a:t>
            </a:r>
            <a:r>
              <a:rPr lang="en-US" altLang="en-US" sz="1800" dirty="0" err="1"/>
              <a:t>Makefile</a:t>
            </a:r>
            <a:r>
              <a:rPr lang="en-US" altLang="en-US" sz="1800" dirty="0"/>
              <a:t>  (shell script)  </a:t>
            </a:r>
          </a:p>
          <a:p>
            <a:pPr marL="0" indent="0">
              <a:buNone/>
            </a:pPr>
            <a:r>
              <a:rPr lang="en-US" altLang="en-US" sz="1800" dirty="0"/>
              <a:t>•  Extends from a Base Image  </a:t>
            </a:r>
          </a:p>
          <a:p>
            <a:pPr marL="0" indent="0">
              <a:buNone/>
            </a:pPr>
            <a:r>
              <a:rPr lang="en-US" altLang="en-US" sz="1800" dirty="0"/>
              <a:t>•  Results in a new Docker Image  </a:t>
            </a:r>
          </a:p>
          <a:p>
            <a:pPr marL="0" indent="0"/>
            <a:r>
              <a:rPr lang="en-US" altLang="en-US" sz="1800" dirty="0"/>
              <a:t>A Docker file lists the steps needed to build an images</a:t>
            </a:r>
          </a:p>
          <a:p>
            <a:pPr marL="0" indent="0">
              <a:buNone/>
            </a:pPr>
            <a:r>
              <a:rPr lang="en-US" altLang="en-US" sz="1800" dirty="0"/>
              <a:t>• </a:t>
            </a:r>
            <a:r>
              <a:rPr lang="en-US" altLang="en-US" sz="1800" b="1" i="1" dirty="0"/>
              <a:t>docker build </a:t>
            </a:r>
            <a:r>
              <a:rPr lang="en-US" altLang="en-US" sz="1800" dirty="0"/>
              <a:t>command</a:t>
            </a:r>
            <a:r>
              <a:rPr lang="en-US" altLang="en-US" sz="1800" b="1" dirty="0"/>
              <a:t> </a:t>
            </a:r>
            <a:r>
              <a:rPr lang="en-US" altLang="en-US" sz="1800" dirty="0"/>
              <a:t>is used to run a Docker file</a:t>
            </a: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65</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Writing our first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66</a:t>
            </a:fld>
            <a:endParaRPr lang="en-US" dirty="0"/>
          </a:p>
        </p:txBody>
      </p:sp>
      <p:sp>
        <p:nvSpPr>
          <p:cNvPr id="7" name="Rectangle 5">
            <a:extLst>
              <a:ext uri="{FF2B5EF4-FFF2-40B4-BE49-F238E27FC236}">
                <a16:creationId xmlns="" xmlns:a16="http://schemas.microsoft.com/office/drawing/2014/main" id="{C17823DC-5EF5-486D-BE16-108D906249AA}"/>
              </a:ext>
            </a:extLst>
          </p:cNvPr>
          <p:cNvSpPr>
            <a:spLocks noChangeArrowheads="1"/>
          </p:cNvSpPr>
          <p:nvPr/>
        </p:nvSpPr>
        <p:spPr bwMode="auto">
          <a:xfrm>
            <a:off x="553454" y="1739434"/>
            <a:ext cx="6328610" cy="230832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Our </a:t>
            </a:r>
            <a:r>
              <a:rPr kumimoji="0" lang="en-US" altLang="en-US" sz="1800" b="0" i="0" u="none" strike="noStrike" cap="none" normalizeH="0" baseline="0" dirty="0" err="1">
                <a:ln>
                  <a:noFill/>
                </a:ln>
                <a:solidFill>
                  <a:srgbClr val="000000"/>
                </a:solidFill>
                <a:effectLst/>
                <a:latin typeface="Droid Serif"/>
              </a:rPr>
              <a:t>Dockerfile</a:t>
            </a:r>
            <a:r>
              <a:rPr kumimoji="0" lang="en-US" altLang="en-US" sz="1800" b="0" i="0" u="none" strike="noStrike" cap="none" normalizeH="0" baseline="0" dirty="0">
                <a:ln>
                  <a:noFill/>
                </a:ln>
                <a:solidFill>
                  <a:srgbClr val="000000"/>
                </a:solidFill>
                <a:effectLst/>
                <a:latin typeface="Droid Serif"/>
              </a:rPr>
              <a:t> must be in a </a:t>
            </a:r>
            <a:r>
              <a:rPr kumimoji="0" lang="en-US" altLang="en-US" sz="1800" b="1" i="0" u="none" strike="noStrike" cap="none" normalizeH="0" baseline="0" dirty="0">
                <a:ln>
                  <a:noFill/>
                </a:ln>
                <a:solidFill>
                  <a:srgbClr val="000000"/>
                </a:solidFill>
                <a:effectLst/>
                <a:latin typeface="Droid Serif"/>
              </a:rPr>
              <a:t>new, empty directory</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tabLst/>
            </a:pPr>
            <a:endParaRPr lang="en-US" altLang="en-US" sz="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directory to hold our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a:t>
            </a:r>
            <a:r>
              <a:rPr kumimoji="0" lang="en-US" altLang="en-US" sz="1800" b="0" i="0" u="none" strike="noStrike" cap="none" normalizeH="0" baseline="0" dirty="0" err="1">
                <a:ln>
                  <a:noFill/>
                </a:ln>
                <a:solidFill>
                  <a:srgbClr val="444444"/>
                </a:solidFill>
                <a:effectLst/>
                <a:latin typeface="Inconsolata"/>
              </a:rPr>
              <a:t>mkdir</a:t>
            </a:r>
            <a:r>
              <a:rPr kumimoji="0" lang="en-US" altLang="en-US" sz="1800" b="0" i="0" u="none" strike="noStrike" cap="none" normalizeH="0" baseline="0" dirty="0">
                <a:ln>
                  <a:noFill/>
                </a:ln>
                <a:solidFill>
                  <a:srgbClr val="444444"/>
                </a:solidFill>
                <a:effectLst/>
                <a:latin typeface="Inconsolata"/>
              </a:rPr>
              <a:t> </a:t>
            </a:r>
            <a:r>
              <a:rPr lang="en-US" altLang="en-US" dirty="0" err="1">
                <a:solidFill>
                  <a:srgbClr val="444444"/>
                </a:solidFill>
                <a:latin typeface="Inconsolata"/>
              </a:rPr>
              <a:t>M</a:t>
            </a:r>
            <a:r>
              <a:rPr kumimoji="0" lang="en-US" altLang="en-US" sz="1800" b="0" i="0" u="none" strike="noStrike" cap="none" normalizeH="0" baseline="0" dirty="0" err="1">
                <a:ln>
                  <a:noFill/>
                </a:ln>
                <a:solidFill>
                  <a:srgbClr val="444444"/>
                </a:solidFill>
                <a:effectLst/>
                <a:latin typeface="Inconsolata"/>
              </a:rPr>
              <a:t>yDockerFile</a:t>
            </a:r>
            <a:endParaRPr lang="en-US" altLang="en-US" dirty="0">
              <a:solidFill>
                <a:srgbClr val="444444"/>
              </a:solidFill>
              <a:latin typeface="Inconsolata"/>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rgbClr val="000000"/>
              </a:solidFill>
              <a:effectLst/>
              <a:latin typeface="Droid Serif"/>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 inside this directory.</a:t>
            </a:r>
          </a:p>
          <a:p>
            <a:pPr lvl="0"/>
            <a:r>
              <a:rPr kumimoji="0" lang="en-US" altLang="en-US" sz="1800" b="0" i="0" u="none" strike="noStrike" cap="none" normalizeH="0" baseline="0" dirty="0">
                <a:ln>
                  <a:noFill/>
                </a:ln>
                <a:solidFill>
                  <a:srgbClr val="444444"/>
                </a:solidFill>
                <a:effectLst/>
                <a:latin typeface="Inconsolata"/>
              </a:rPr>
              <a:t>	$ cd </a:t>
            </a:r>
            <a:r>
              <a:rPr lang="en-US" altLang="en-US" dirty="0" err="1">
                <a:solidFill>
                  <a:srgbClr val="444444"/>
                </a:solidFill>
                <a:latin typeface="Inconsolata"/>
              </a:rPr>
              <a:t>MyDockerFile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vi </a:t>
            </a:r>
            <a:r>
              <a:rPr kumimoji="0" lang="en-US" altLang="en-US" sz="1800" b="0" i="0" u="none" strike="noStrike" cap="none" normalizeH="0" baseline="0" dirty="0" err="1">
                <a:ln>
                  <a:noFill/>
                </a:ln>
                <a:solidFill>
                  <a:srgbClr val="444444"/>
                </a:solidFill>
                <a:effectLst/>
                <a:latin typeface="Inconsolata"/>
              </a:rPr>
              <a:t>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7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Building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67</a:t>
            </a:fld>
            <a:endParaRPr lang="en-US" dirty="0"/>
          </a:p>
        </p:txBody>
      </p:sp>
      <p:pic>
        <p:nvPicPr>
          <p:cNvPr id="4" name="Picture 3">
            <a:extLst>
              <a:ext uri="{FF2B5EF4-FFF2-40B4-BE49-F238E27FC236}">
                <a16:creationId xmlns="" xmlns:a16="http://schemas.microsoft.com/office/drawing/2014/main" id="{28F19FF5-F44F-45F6-96C7-3E7E81CAC632}"/>
              </a:ext>
            </a:extLst>
          </p:cNvPr>
          <p:cNvPicPr>
            <a:picLocks noChangeAspect="1"/>
          </p:cNvPicPr>
          <p:nvPr/>
        </p:nvPicPr>
        <p:blipFill>
          <a:blip r:embed="rId3"/>
          <a:stretch>
            <a:fillRect/>
          </a:stretch>
        </p:blipFill>
        <p:spPr>
          <a:xfrm>
            <a:off x="449095" y="1611480"/>
            <a:ext cx="6679180" cy="1961900"/>
          </a:xfrm>
          <a:prstGeom prst="rect">
            <a:avLst/>
          </a:prstGeom>
        </p:spPr>
      </p:pic>
    </p:spTree>
    <p:extLst>
      <p:ext uri="{BB962C8B-B14F-4D97-AF65-F5344CB8AC3E}">
        <p14:creationId xmlns:p14="http://schemas.microsoft.com/office/powerpoint/2010/main" val="26454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err="1"/>
              <a:t>Dockerfile</a:t>
            </a:r>
            <a:r>
              <a:rPr lang="en-US" altLang="en-US" b="1" dirty="0"/>
              <a:t> build output</a:t>
            </a:r>
            <a:endParaRPr lang="en-US" altLang="en-US"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68</a:t>
            </a:fld>
            <a:endParaRPr lang="en-US" dirty="0"/>
          </a:p>
        </p:txBody>
      </p:sp>
      <p:pic>
        <p:nvPicPr>
          <p:cNvPr id="2" name="Picture 1">
            <a:extLst>
              <a:ext uri="{FF2B5EF4-FFF2-40B4-BE49-F238E27FC236}">
                <a16:creationId xmlns="" xmlns:a16="http://schemas.microsoft.com/office/drawing/2014/main" id="{C16F21D8-B4DB-4410-AFA4-A00C47644E79}"/>
              </a:ext>
            </a:extLst>
          </p:cNvPr>
          <p:cNvPicPr>
            <a:picLocks noChangeAspect="1"/>
          </p:cNvPicPr>
          <p:nvPr/>
        </p:nvPicPr>
        <p:blipFill>
          <a:blip r:embed="rId3"/>
          <a:stretch>
            <a:fillRect/>
          </a:stretch>
        </p:blipFill>
        <p:spPr>
          <a:xfrm>
            <a:off x="458119" y="1551071"/>
            <a:ext cx="6231439" cy="3858219"/>
          </a:xfrm>
          <a:prstGeom prst="rect">
            <a:avLst/>
          </a:prstGeom>
        </p:spPr>
      </p:pic>
    </p:spTree>
    <p:extLst>
      <p:ext uri="{BB962C8B-B14F-4D97-AF65-F5344CB8AC3E}">
        <p14:creationId xmlns:p14="http://schemas.microsoft.com/office/powerpoint/2010/main" val="3486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69" y="382338"/>
            <a:ext cx="11500601" cy="889000"/>
          </a:xfrm>
        </p:spPr>
        <p:txBody>
          <a:bodyPr/>
          <a:lstStyle/>
          <a:p>
            <a:r>
              <a:rPr lang="en-US" altLang="en-US" sz="3200" b="1" dirty="0" err="1"/>
              <a:t>Dockerfile</a:t>
            </a:r>
            <a:r>
              <a:rPr lang="en-US" altLang="en-US" sz="3200" b="1" dirty="0"/>
              <a:t> build output – sending build context to Docker Daemon </a:t>
            </a:r>
            <a:endParaRPr lang="en-US" altLang="en-US" sz="32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69</a:t>
            </a:fld>
            <a:endParaRPr lang="en-US" dirty="0"/>
          </a:p>
        </p:txBody>
      </p:sp>
      <p:pic>
        <p:nvPicPr>
          <p:cNvPr id="3" name="Picture 2">
            <a:extLst>
              <a:ext uri="{FF2B5EF4-FFF2-40B4-BE49-F238E27FC236}">
                <a16:creationId xmlns="" xmlns:a16="http://schemas.microsoft.com/office/drawing/2014/main" id="{320060F2-F1C6-424E-9DA7-D0F3D40455D2}"/>
              </a:ext>
            </a:extLst>
          </p:cNvPr>
          <p:cNvPicPr>
            <a:picLocks noChangeAspect="1"/>
          </p:cNvPicPr>
          <p:nvPr/>
        </p:nvPicPr>
        <p:blipFill>
          <a:blip r:embed="rId3"/>
          <a:stretch>
            <a:fillRect/>
          </a:stretch>
        </p:blipFill>
        <p:spPr>
          <a:xfrm>
            <a:off x="238291" y="1538036"/>
            <a:ext cx="6342983" cy="3168536"/>
          </a:xfrm>
          <a:prstGeom prst="rect">
            <a:avLst/>
          </a:prstGeom>
        </p:spPr>
      </p:pic>
    </p:spTree>
    <p:extLst>
      <p:ext uri="{BB962C8B-B14F-4D97-AF65-F5344CB8AC3E}">
        <p14:creationId xmlns:p14="http://schemas.microsoft.com/office/powerpoint/2010/main" val="3904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 xmlns:a16="http://schemas.microsoft.com/office/drawing/2014/main"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 xmlns:a16="http://schemas.microsoft.com/office/drawing/2014/main"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build output – execution steps</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70</a:t>
            </a:fld>
            <a:endParaRPr lang="en-US" dirty="0"/>
          </a:p>
        </p:txBody>
      </p:sp>
      <p:pic>
        <p:nvPicPr>
          <p:cNvPr id="2" name="Picture 1">
            <a:extLst>
              <a:ext uri="{FF2B5EF4-FFF2-40B4-BE49-F238E27FC236}">
                <a16:creationId xmlns="" xmlns:a16="http://schemas.microsoft.com/office/drawing/2014/main" id="{A96A5095-59BB-43DB-B995-C2719D295651}"/>
              </a:ext>
            </a:extLst>
          </p:cNvPr>
          <p:cNvPicPr>
            <a:picLocks noChangeAspect="1"/>
          </p:cNvPicPr>
          <p:nvPr/>
        </p:nvPicPr>
        <p:blipFill>
          <a:blip r:embed="rId3"/>
          <a:stretch>
            <a:fillRect/>
          </a:stretch>
        </p:blipFill>
        <p:spPr>
          <a:xfrm>
            <a:off x="401720" y="1439528"/>
            <a:ext cx="6023143" cy="3336561"/>
          </a:xfrm>
          <a:prstGeom prst="rect">
            <a:avLst/>
          </a:prstGeom>
        </p:spPr>
      </p:pic>
    </p:spTree>
    <p:extLst>
      <p:ext uri="{BB962C8B-B14F-4D97-AF65-F5344CB8AC3E}">
        <p14:creationId xmlns:p14="http://schemas.microsoft.com/office/powerpoint/2010/main" val="20122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The cashing system</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pic>
        <p:nvPicPr>
          <p:cNvPr id="3" name="Picture 2">
            <a:extLst>
              <a:ext uri="{FF2B5EF4-FFF2-40B4-BE49-F238E27FC236}">
                <a16:creationId xmlns="" xmlns:a16="http://schemas.microsoft.com/office/drawing/2014/main" id="{D33400B6-BCF6-4595-B24F-18C545604034}"/>
              </a:ext>
            </a:extLst>
          </p:cNvPr>
          <p:cNvPicPr>
            <a:picLocks noChangeAspect="1"/>
          </p:cNvPicPr>
          <p:nvPr/>
        </p:nvPicPr>
        <p:blipFill>
          <a:blip r:embed="rId3"/>
          <a:stretch>
            <a:fillRect/>
          </a:stretch>
        </p:blipFill>
        <p:spPr>
          <a:xfrm>
            <a:off x="276391" y="1597192"/>
            <a:ext cx="7267409" cy="3101723"/>
          </a:xfrm>
          <a:prstGeom prst="rect">
            <a:avLst/>
          </a:prstGeom>
        </p:spPr>
      </p:pic>
    </p:spTree>
    <p:extLst>
      <p:ext uri="{BB962C8B-B14F-4D97-AF65-F5344CB8AC3E}">
        <p14:creationId xmlns:p14="http://schemas.microsoft.com/office/powerpoint/2010/main" val="25034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Running the image</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72</a:t>
            </a:fld>
            <a:endParaRPr lang="en-US" dirty="0"/>
          </a:p>
        </p:txBody>
      </p:sp>
      <p:pic>
        <p:nvPicPr>
          <p:cNvPr id="2" name="Picture 1">
            <a:extLst>
              <a:ext uri="{FF2B5EF4-FFF2-40B4-BE49-F238E27FC236}">
                <a16:creationId xmlns="" xmlns:a16="http://schemas.microsoft.com/office/drawing/2014/main" id="{BB577BC6-8072-4777-9801-6DF0904070F7}"/>
              </a:ext>
            </a:extLst>
          </p:cNvPr>
          <p:cNvPicPr>
            <a:picLocks noChangeAspect="1"/>
          </p:cNvPicPr>
          <p:nvPr/>
        </p:nvPicPr>
        <p:blipFill>
          <a:blip r:embed="rId3"/>
          <a:stretch>
            <a:fillRect/>
          </a:stretch>
        </p:blipFill>
        <p:spPr>
          <a:xfrm>
            <a:off x="403475" y="1626269"/>
            <a:ext cx="7501272" cy="2440890"/>
          </a:xfrm>
          <a:prstGeom prst="rect">
            <a:avLst/>
          </a:prstGeom>
        </p:spPr>
      </p:pic>
    </p:spTree>
    <p:extLst>
      <p:ext uri="{BB962C8B-B14F-4D97-AF65-F5344CB8AC3E}">
        <p14:creationId xmlns:p14="http://schemas.microsoft.com/office/powerpoint/2010/main" val="39633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Viewing image history</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73</a:t>
            </a:fld>
            <a:endParaRPr lang="en-US" dirty="0"/>
          </a:p>
        </p:txBody>
      </p:sp>
      <p:pic>
        <p:nvPicPr>
          <p:cNvPr id="4" name="Picture 3">
            <a:extLst>
              <a:ext uri="{FF2B5EF4-FFF2-40B4-BE49-F238E27FC236}">
                <a16:creationId xmlns="" xmlns:a16="http://schemas.microsoft.com/office/drawing/2014/main" id="{8B041225-A35E-4E01-8814-5614F0371DAF}"/>
              </a:ext>
            </a:extLst>
          </p:cNvPr>
          <p:cNvPicPr>
            <a:picLocks noChangeAspect="1"/>
          </p:cNvPicPr>
          <p:nvPr/>
        </p:nvPicPr>
        <p:blipFill>
          <a:blip r:embed="rId3"/>
          <a:stretch>
            <a:fillRect/>
          </a:stretch>
        </p:blipFill>
        <p:spPr>
          <a:xfrm>
            <a:off x="368884" y="1383881"/>
            <a:ext cx="8149474" cy="3674847"/>
          </a:xfrm>
          <a:prstGeom prst="rect">
            <a:avLst/>
          </a:prstGeom>
        </p:spPr>
      </p:pic>
    </p:spTree>
    <p:extLst>
      <p:ext uri="{BB962C8B-B14F-4D97-AF65-F5344CB8AC3E}">
        <p14:creationId xmlns:p14="http://schemas.microsoft.com/office/powerpoint/2010/main" val="118413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Introducing JSON syntax</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74</a:t>
            </a:fld>
            <a:endParaRPr lang="en-US" dirty="0"/>
          </a:p>
        </p:txBody>
      </p:sp>
      <p:pic>
        <p:nvPicPr>
          <p:cNvPr id="2" name="Picture 1">
            <a:extLst>
              <a:ext uri="{FF2B5EF4-FFF2-40B4-BE49-F238E27FC236}">
                <a16:creationId xmlns="" xmlns:a16="http://schemas.microsoft.com/office/drawing/2014/main" id="{7BABD7F8-9E86-48BE-9016-F625E8FCDCBB}"/>
              </a:ext>
            </a:extLst>
          </p:cNvPr>
          <p:cNvPicPr>
            <a:picLocks noChangeAspect="1"/>
          </p:cNvPicPr>
          <p:nvPr/>
        </p:nvPicPr>
        <p:blipFill>
          <a:blip r:embed="rId3"/>
          <a:stretch>
            <a:fillRect/>
          </a:stretch>
        </p:blipFill>
        <p:spPr>
          <a:xfrm>
            <a:off x="341813" y="1553327"/>
            <a:ext cx="8790155" cy="2712176"/>
          </a:xfrm>
          <a:prstGeom prst="rect">
            <a:avLst/>
          </a:prstGeom>
        </p:spPr>
      </p:pic>
    </p:spTree>
    <p:extLst>
      <p:ext uri="{BB962C8B-B14F-4D97-AF65-F5344CB8AC3E}">
        <p14:creationId xmlns:p14="http://schemas.microsoft.com/office/powerpoint/2010/main" val="13487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Using JSON syntax in </a:t>
            </a:r>
            <a:r>
              <a:rPr lang="en-US" altLang="en-US" sz="4000" b="1" dirty="0" err="1"/>
              <a:t>Dockerfile</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pic>
        <p:nvPicPr>
          <p:cNvPr id="3" name="Picture 2">
            <a:extLst>
              <a:ext uri="{FF2B5EF4-FFF2-40B4-BE49-F238E27FC236}">
                <a16:creationId xmlns="" xmlns:a16="http://schemas.microsoft.com/office/drawing/2014/main" id="{39F7C546-3055-4951-9AC1-C2D819C3661B}"/>
              </a:ext>
            </a:extLst>
          </p:cNvPr>
          <p:cNvPicPr>
            <a:picLocks noChangeAspect="1"/>
          </p:cNvPicPr>
          <p:nvPr/>
        </p:nvPicPr>
        <p:blipFill>
          <a:blip r:embed="rId3"/>
          <a:stretch>
            <a:fillRect/>
          </a:stretch>
        </p:blipFill>
        <p:spPr>
          <a:xfrm>
            <a:off x="447842" y="1461837"/>
            <a:ext cx="4376822" cy="2639290"/>
          </a:xfrm>
          <a:prstGeom prst="rect">
            <a:avLst/>
          </a:prstGeom>
        </p:spPr>
      </p:pic>
    </p:spTree>
    <p:extLst>
      <p:ext uri="{BB962C8B-B14F-4D97-AF65-F5344CB8AC3E}">
        <p14:creationId xmlns:p14="http://schemas.microsoft.com/office/powerpoint/2010/main" val="7509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When to use JSON syntax and string syntax</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pic>
        <p:nvPicPr>
          <p:cNvPr id="9" name="Picture 8">
            <a:extLst>
              <a:ext uri="{FF2B5EF4-FFF2-40B4-BE49-F238E27FC236}">
                <a16:creationId xmlns="" xmlns:a16="http://schemas.microsoft.com/office/drawing/2014/main" id="{A808D9BD-D262-444E-A4F6-E56F9156AAA1}"/>
              </a:ext>
            </a:extLst>
          </p:cNvPr>
          <p:cNvPicPr>
            <a:picLocks noChangeAspect="1"/>
          </p:cNvPicPr>
          <p:nvPr/>
        </p:nvPicPr>
        <p:blipFill>
          <a:blip r:embed="rId3"/>
          <a:stretch>
            <a:fillRect/>
          </a:stretch>
        </p:blipFill>
        <p:spPr>
          <a:xfrm>
            <a:off x="248569" y="1493168"/>
            <a:ext cx="7932905" cy="3661957"/>
          </a:xfrm>
          <a:prstGeom prst="rect">
            <a:avLst/>
          </a:prstGeom>
        </p:spPr>
      </p:pic>
    </p:spTree>
    <p:extLst>
      <p:ext uri="{BB962C8B-B14F-4D97-AF65-F5344CB8AC3E}">
        <p14:creationId xmlns:p14="http://schemas.microsoft.com/office/powerpoint/2010/main" val="42289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 CMD and ENTRYPOINT</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77</a:t>
            </a:fld>
            <a:endParaRPr lang="en-US" dirty="0"/>
          </a:p>
        </p:txBody>
      </p:sp>
      <p:sp>
        <p:nvSpPr>
          <p:cNvPr id="2" name="Rectangle 1">
            <a:extLst>
              <a:ext uri="{FF2B5EF4-FFF2-40B4-BE49-F238E27FC236}">
                <a16:creationId xmlns="" xmlns:a16="http://schemas.microsoft.com/office/drawing/2014/main" id="{0200B572-0EB6-4586-B8AA-702FDF7C6AF7}"/>
              </a:ext>
            </a:extLst>
          </p:cNvPr>
          <p:cNvSpPr/>
          <p:nvPr/>
        </p:nvSpPr>
        <p:spPr>
          <a:xfrm>
            <a:off x="473242" y="1818455"/>
            <a:ext cx="10980821" cy="461665"/>
          </a:xfrm>
          <a:prstGeom prst="rect">
            <a:avLst/>
          </a:prstGeom>
        </p:spPr>
        <p:txBody>
          <a:bodyPr wrap="square">
            <a:spAutoFit/>
          </a:bodyPr>
          <a:lstStyle/>
          <a:p>
            <a:r>
              <a:rPr lang="en-IN" sz="2400" dirty="0">
                <a:solidFill>
                  <a:srgbClr val="000000"/>
                </a:solidFill>
                <a:latin typeface="Droid Serif"/>
              </a:rPr>
              <a:t>These commands allow us to set the default command to run in a container.</a:t>
            </a:r>
            <a:endParaRPr lang="en-IN" sz="2400" dirty="0"/>
          </a:p>
        </p:txBody>
      </p:sp>
    </p:spTree>
    <p:extLst>
      <p:ext uri="{BB962C8B-B14F-4D97-AF65-F5344CB8AC3E}">
        <p14:creationId xmlns:p14="http://schemas.microsoft.com/office/powerpoint/2010/main" val="7085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78</a:t>
            </a:fld>
            <a:endParaRPr lang="en-US" dirty="0"/>
          </a:p>
        </p:txBody>
      </p:sp>
      <p:pic>
        <p:nvPicPr>
          <p:cNvPr id="3" name="Picture 2">
            <a:extLst>
              <a:ext uri="{FF2B5EF4-FFF2-40B4-BE49-F238E27FC236}">
                <a16:creationId xmlns="" xmlns:a16="http://schemas.microsoft.com/office/drawing/2014/main" id="{8FB1F51B-2B5A-4923-B28B-5E6A84DF7322}"/>
              </a:ext>
            </a:extLst>
          </p:cNvPr>
          <p:cNvPicPr>
            <a:picLocks noChangeAspect="1"/>
          </p:cNvPicPr>
          <p:nvPr/>
        </p:nvPicPr>
        <p:blipFill>
          <a:blip r:embed="rId3"/>
          <a:stretch>
            <a:fillRect/>
          </a:stretch>
        </p:blipFill>
        <p:spPr>
          <a:xfrm>
            <a:off x="283160" y="1574634"/>
            <a:ext cx="7946440" cy="3766281"/>
          </a:xfrm>
          <a:prstGeom prst="rect">
            <a:avLst/>
          </a:prstGeom>
        </p:spPr>
      </p:pic>
    </p:spTree>
    <p:extLst>
      <p:ext uri="{BB962C8B-B14F-4D97-AF65-F5344CB8AC3E}">
        <p14:creationId xmlns:p14="http://schemas.microsoft.com/office/powerpoint/2010/main" val="34934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79</a:t>
            </a:fld>
            <a:endParaRPr lang="en-US" dirty="0"/>
          </a:p>
        </p:txBody>
      </p:sp>
      <p:pic>
        <p:nvPicPr>
          <p:cNvPr id="2" name="Picture 1">
            <a:extLst>
              <a:ext uri="{FF2B5EF4-FFF2-40B4-BE49-F238E27FC236}">
                <a16:creationId xmlns="" xmlns:a16="http://schemas.microsoft.com/office/drawing/2014/main" id="{F14410DF-6045-47CF-983E-15BAD1C806C2}"/>
              </a:ext>
            </a:extLst>
          </p:cNvPr>
          <p:cNvPicPr>
            <a:picLocks noChangeAspect="1"/>
          </p:cNvPicPr>
          <p:nvPr/>
        </p:nvPicPr>
        <p:blipFill>
          <a:blip r:embed="rId3"/>
          <a:stretch>
            <a:fillRect/>
          </a:stretch>
        </p:blipFill>
        <p:spPr>
          <a:xfrm>
            <a:off x="439319" y="1348790"/>
            <a:ext cx="4830513" cy="3657285"/>
          </a:xfrm>
          <a:prstGeom prst="rect">
            <a:avLst/>
          </a:prstGeom>
        </p:spPr>
      </p:pic>
    </p:spTree>
    <p:extLst>
      <p:ext uri="{BB962C8B-B14F-4D97-AF65-F5344CB8AC3E}">
        <p14:creationId xmlns:p14="http://schemas.microsoft.com/office/powerpoint/2010/main" val="37779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 xmlns:a16="http://schemas.microsoft.com/office/drawing/2014/main"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 xmlns:a16="http://schemas.microsoft.com/office/drawing/2014/main"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 and ENTRYPOINT</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80</a:t>
            </a:fld>
            <a:endParaRPr lang="en-US" dirty="0"/>
          </a:p>
        </p:txBody>
      </p:sp>
      <p:pic>
        <p:nvPicPr>
          <p:cNvPr id="2" name="Picture 1">
            <a:extLst>
              <a:ext uri="{FF2B5EF4-FFF2-40B4-BE49-F238E27FC236}">
                <a16:creationId xmlns="" xmlns:a16="http://schemas.microsoft.com/office/drawing/2014/main" id="{97AFCE84-3415-4FCB-A5EB-30EE7B7D3597}"/>
              </a:ext>
            </a:extLst>
          </p:cNvPr>
          <p:cNvPicPr>
            <a:picLocks noChangeAspect="1"/>
          </p:cNvPicPr>
          <p:nvPr/>
        </p:nvPicPr>
        <p:blipFill>
          <a:blip r:embed="rId3"/>
          <a:stretch>
            <a:fillRect/>
          </a:stretch>
        </p:blipFill>
        <p:spPr>
          <a:xfrm>
            <a:off x="409073" y="1466764"/>
            <a:ext cx="7749691" cy="2816479"/>
          </a:xfrm>
          <a:prstGeom prst="rect">
            <a:avLst/>
          </a:prstGeom>
        </p:spPr>
      </p:pic>
    </p:spTree>
    <p:extLst>
      <p:ext uri="{BB962C8B-B14F-4D97-AF65-F5344CB8AC3E}">
        <p14:creationId xmlns:p14="http://schemas.microsoft.com/office/powerpoint/2010/main" val="16569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81</a:t>
            </a:fld>
            <a:endParaRPr lang="en-US" dirty="0"/>
          </a:p>
        </p:txBody>
      </p:sp>
      <p:pic>
        <p:nvPicPr>
          <p:cNvPr id="3" name="Picture 2">
            <a:extLst>
              <a:ext uri="{FF2B5EF4-FFF2-40B4-BE49-F238E27FC236}">
                <a16:creationId xmlns="" xmlns:a16="http://schemas.microsoft.com/office/drawing/2014/main" id="{755F9B5E-FE4A-482D-B1F8-31B01CF19B1B}"/>
              </a:ext>
            </a:extLst>
          </p:cNvPr>
          <p:cNvPicPr>
            <a:picLocks noChangeAspect="1"/>
          </p:cNvPicPr>
          <p:nvPr/>
        </p:nvPicPr>
        <p:blipFill>
          <a:blip r:embed="rId3"/>
          <a:stretch>
            <a:fillRect/>
          </a:stretch>
        </p:blipFill>
        <p:spPr>
          <a:xfrm>
            <a:off x="444082" y="1415464"/>
            <a:ext cx="5042318" cy="2595155"/>
          </a:xfrm>
          <a:prstGeom prst="rect">
            <a:avLst/>
          </a:prstGeom>
        </p:spPr>
      </p:pic>
      <p:pic>
        <p:nvPicPr>
          <p:cNvPr id="4" name="Picture 3">
            <a:extLst>
              <a:ext uri="{FF2B5EF4-FFF2-40B4-BE49-F238E27FC236}">
                <a16:creationId xmlns="" xmlns:a16="http://schemas.microsoft.com/office/drawing/2014/main" id="{E7CF2D65-6615-438F-82C4-05BB92279391}"/>
              </a:ext>
            </a:extLst>
          </p:cNvPr>
          <p:cNvPicPr>
            <a:picLocks noChangeAspect="1"/>
          </p:cNvPicPr>
          <p:nvPr/>
        </p:nvPicPr>
        <p:blipFill>
          <a:blip r:embed="rId4"/>
          <a:stretch>
            <a:fillRect/>
          </a:stretch>
        </p:blipFill>
        <p:spPr>
          <a:xfrm>
            <a:off x="342064" y="4362700"/>
            <a:ext cx="5779413" cy="2062163"/>
          </a:xfrm>
          <a:prstGeom prst="rect">
            <a:avLst/>
          </a:prstGeom>
        </p:spPr>
      </p:pic>
    </p:spTree>
    <p:extLst>
      <p:ext uri="{BB962C8B-B14F-4D97-AF65-F5344CB8AC3E}">
        <p14:creationId xmlns:p14="http://schemas.microsoft.com/office/powerpoint/2010/main" val="32002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Overriding ENTRYPOINT</a:t>
            </a:r>
            <a:endParaRPr lang="en-US" altLang="en-US" sz="4000" b="1" dirty="0">
              <a:solidFill>
                <a:srgbClr val="70BA64"/>
              </a:solidFill>
            </a:endParaRPr>
          </a:p>
        </p:txBody>
      </p:sp>
      <p:sp>
        <p:nvSpPr>
          <p:cNvPr id="5" name="Slide Number Placeholder 4">
            <a:extLst>
              <a:ext uri="{FF2B5EF4-FFF2-40B4-BE49-F238E27FC236}">
                <a16:creationId xmlns=""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82</a:t>
            </a:fld>
            <a:endParaRPr lang="en-US" dirty="0"/>
          </a:p>
        </p:txBody>
      </p:sp>
      <p:pic>
        <p:nvPicPr>
          <p:cNvPr id="2" name="Picture 1">
            <a:extLst>
              <a:ext uri="{FF2B5EF4-FFF2-40B4-BE49-F238E27FC236}">
                <a16:creationId xmlns="" xmlns:a16="http://schemas.microsoft.com/office/drawing/2014/main" id="{5B4DCA3A-3768-49A2-A4D5-9585BC0A8541}"/>
              </a:ext>
            </a:extLst>
          </p:cNvPr>
          <p:cNvPicPr>
            <a:picLocks noChangeAspect="1"/>
          </p:cNvPicPr>
          <p:nvPr/>
        </p:nvPicPr>
        <p:blipFill>
          <a:blip r:embed="rId3"/>
          <a:stretch>
            <a:fillRect/>
          </a:stretch>
        </p:blipFill>
        <p:spPr>
          <a:xfrm>
            <a:off x="397041" y="1652121"/>
            <a:ext cx="7952875" cy="2067521"/>
          </a:xfrm>
          <a:prstGeom prst="rect">
            <a:avLst/>
          </a:prstGeom>
        </p:spPr>
      </p:pic>
    </p:spTree>
    <p:extLst>
      <p:ext uri="{BB962C8B-B14F-4D97-AF65-F5344CB8AC3E}">
        <p14:creationId xmlns:p14="http://schemas.microsoft.com/office/powerpoint/2010/main" val="135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 xmlns:a16="http://schemas.microsoft.com/office/drawing/2014/main"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84</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r>
              <a:rPr lang="en-US" sz="4000" b="1" dirty="0"/>
              <a:t>Containerizing an application using </a:t>
            </a:r>
            <a:r>
              <a:rPr lang="en-US" sz="4000" b="1" dirty="0" err="1"/>
              <a:t>dockerfile</a:t>
            </a:r>
            <a:r>
              <a:rPr lang="en-US" sz="4000" b="1"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r>
              <a:rPr lang="en-US" sz="2000" dirty="0" smtClean="0"/>
              <a:t>COPY </a:t>
            </a:r>
            <a:r>
              <a:rPr lang="en-US" sz="2000" dirty="0"/>
              <a:t>wrapper.sh /</a:t>
            </a:r>
          </a:p>
          <a:p>
            <a:pPr>
              <a:buNone/>
            </a:pPr>
            <a:r>
              <a:rPr lang="en-US" sz="2000" dirty="0" smtClean="0"/>
              <a:t>COPY </a:t>
            </a:r>
            <a:r>
              <a:rPr lang="en-US" sz="2000" dirty="0"/>
              <a:t>html /</a:t>
            </a:r>
            <a:r>
              <a:rPr lang="en-US" sz="2000" dirty="0" err="1" smtClean="0"/>
              <a:t>usr</a:t>
            </a:r>
            <a:r>
              <a:rPr lang="en-US" sz="2000" dirty="0" smtClean="0"/>
              <a:t>/share/</a:t>
            </a:r>
            <a:r>
              <a:rPr lang="en-US" sz="2000" dirty="0" err="1" smtClean="0"/>
              <a:t>nginx</a:t>
            </a:r>
            <a:r>
              <a:rPr lang="en-US" sz="2000" dirty="0" smtClean="0"/>
              <a:t>/html</a:t>
            </a:r>
          </a:p>
          <a:p>
            <a:pPr>
              <a:buNone/>
            </a:pPr>
            <a:r>
              <a:rPr lang="en-US" sz="2000" dirty="0"/>
              <a:t>CMD ["</a:t>
            </a:r>
            <a:r>
              <a:rPr lang="en-US" sz="2000" dirty="0" err="1"/>
              <a:t>chmod</a:t>
            </a:r>
            <a:r>
              <a:rPr lang="en-US" sz="2000" dirty="0"/>
              <a:t> +x wrapper.sh</a:t>
            </a:r>
            <a:r>
              <a:rPr lang="en-US" sz="2000" dirty="0" smtClean="0"/>
              <a:t>"]</a:t>
            </a:r>
            <a:endParaRPr lang="en-US" sz="2000" dirty="0"/>
          </a:p>
          <a:p>
            <a:pPr>
              <a:buNone/>
            </a:pPr>
            <a:r>
              <a:rPr lang="en-US" sz="2000" dirty="0"/>
              <a:t>CMD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a:t>
            </a:r>
            <a:r>
              <a:rPr lang="en-US" sz="1600" i="1" dirty="0" smtClean="0"/>
              <a:t>directory</a:t>
            </a:r>
          </a:p>
          <a:p>
            <a:pPr>
              <a:buNone/>
            </a:pPr>
            <a:endParaRPr lang="en-US" sz="1600" i="1" dirty="0"/>
          </a:p>
          <a:p>
            <a:pPr>
              <a:buNone/>
            </a:pPr>
            <a:r>
              <a:rPr lang="en-US" sz="1800" dirty="0" err="1"/>
              <a:t>docker</a:t>
            </a:r>
            <a:r>
              <a:rPr lang="en-US" sz="1800" dirty="0"/>
              <a:t> run -t -d -p 8181:80 </a:t>
            </a:r>
            <a:r>
              <a:rPr lang="en-US" sz="1800" dirty="0" smtClean="0"/>
              <a:t>static-site:1.0</a:t>
            </a:r>
          </a:p>
          <a:p>
            <a:pPr>
              <a:buNone/>
            </a:pPr>
            <a:endParaRPr lang="en-US" sz="1800" dirty="0"/>
          </a:p>
          <a:p>
            <a:pPr>
              <a:buNone/>
            </a:pPr>
            <a:r>
              <a:rPr lang="en-US" sz="2000" dirty="0" err="1"/>
              <a:t>docker</a:t>
            </a:r>
            <a:r>
              <a:rPr lang="en-US" sz="2000" dirty="0"/>
              <a:t> exec -it </a:t>
            </a:r>
            <a:r>
              <a:rPr lang="en-US" sz="2000" smtClean="0"/>
              <a:t>&lt;container id&gt; </a:t>
            </a:r>
            <a:r>
              <a:rPr lang="en-US" sz="2000" dirty="0"/>
              <a:t>/bin/bash</a:t>
            </a:r>
            <a:endParaRPr lang="en-US" sz="2000" dirty="0" smtClean="0"/>
          </a:p>
          <a:p>
            <a:pPr>
              <a:buNone/>
            </a:pPr>
            <a:endParaRPr lang="en-US" sz="1600" i="1" dirty="0"/>
          </a:p>
          <a:p>
            <a:pPr>
              <a:buNone/>
            </a:pPr>
            <a:endParaRPr lang="en-US" sz="1600" i="1" dirty="0"/>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85</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86</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87</a:t>
            </a:fld>
            <a:endParaRPr lang="en-US" dirty="0">
              <a:solidFill>
                <a:srgbClr val="5F5F5F">
                  <a:lumMod val="60000"/>
                  <a:lumOff val="40000"/>
                </a:srgbClr>
              </a:solidFill>
            </a:endParaRPr>
          </a:p>
        </p:txBody>
      </p:sp>
      <p:pic>
        <p:nvPicPr>
          <p:cNvPr id="7" name="Picture 6">
            <a:extLst>
              <a:ext uri="{FF2B5EF4-FFF2-40B4-BE49-F238E27FC236}">
                <a16:creationId xmlns="" xmlns:a16="http://schemas.microsoft.com/office/drawing/2014/main"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88</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 xmlns:a16="http://schemas.microsoft.com/office/drawing/2014/main"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 xmlns:a16="http://schemas.microsoft.com/office/drawing/2014/main"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 xmlns:ahyp="http://schemas.microsoft.com/office/drawing/2018/hyperlinkcolor"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 xmlns:ahyp="http://schemas.microsoft.com/office/drawing/2018/hyperlinkcolor"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 xmlns:ahyp="http://schemas.microsoft.com/office/drawing/2018/hyperlinkcolor"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 xmlns:ahyp="http://schemas.microsoft.com/office/drawing/2018/hyperlinkcolor"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 xmlns:ahyp="http://schemas.microsoft.com/office/drawing/2018/hyperlinkcolor"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 xmlns:ahyp="http://schemas.microsoft.com/office/drawing/2018/hyperlinkcolor" val="tx"/>
                    </a:ext>
                  </a:extLst>
                </a:hlinkClick>
              </a:rPr>
              <a:t>14x application density; 60% of legacy </a:t>
            </a:r>
            <a:r>
              <a:rPr lang="en-IN" sz="2000" dirty="0" err="1">
                <a:solidFill>
                  <a:srgbClr val="002060"/>
                </a:solidFill>
                <a:latin typeface="Droid Serif"/>
                <a:hlinkClick r:id="rId7">
                  <a:extLst>
                    <a:ext uri="{A12FA001-AC4F-418D-AE19-62706E023703}">
                      <ahyp:hlinkClr xmlns="" xmlns:ahyp="http://schemas.microsoft.com/office/drawing/2018/hyperlinkcolor" val="tx"/>
                    </a:ext>
                  </a:extLst>
                </a:hlinkClick>
              </a:rPr>
              <a:t>datacenter</a:t>
            </a:r>
            <a:r>
              <a:rPr lang="en-IN" sz="2000" dirty="0">
                <a:solidFill>
                  <a:srgbClr val="002060"/>
                </a:solidFill>
                <a:latin typeface="Droid Serif"/>
                <a:hlinkClick r:id="rId7">
                  <a:extLst>
                    <a:ext uri="{A12FA001-AC4F-418D-AE19-62706E023703}">
                      <ahyp:hlinkClr xmlns="" xmlns:ahyp="http://schemas.microsoft.com/office/drawing/2018/hyperlinkcolor"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 xmlns:a16="http://schemas.microsoft.com/office/drawing/2014/main"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 xmlns:a16="http://schemas.microsoft.com/office/drawing/2014/main"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92</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93</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5CB8F85-4672-42E3-A2D2-F7282084D7E0}"/>
              </a:ext>
            </a:extLst>
          </p:cNvPr>
          <p:cNvSpPr txBox="1"/>
          <p:nvPr/>
        </p:nvSpPr>
        <p:spPr>
          <a:xfrm>
            <a:off x="4283242" y="2695073"/>
            <a:ext cx="3994484" cy="1118937"/>
          </a:xfrm>
          <a:prstGeom prst="rect">
            <a:avLst/>
          </a:prstGeom>
          <a:noFill/>
        </p:spPr>
        <p:txBody>
          <a:bodyPr wrap="none" lIns="0" tIns="0" rIns="0" bIns="0" rtlCol="0">
            <a:noAutofit/>
          </a:bodyPr>
          <a:lstStyle/>
          <a:p>
            <a:pPr>
              <a:lnSpc>
                <a:spcPct val="90000"/>
              </a:lnSpc>
            </a:pPr>
            <a:r>
              <a:rPr lang="en-IN" sz="8800" b="1" dirty="0"/>
              <a:t>Thanks</a:t>
            </a:r>
          </a:p>
        </p:txBody>
      </p:sp>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21980</TotalTime>
  <Words>2842</Words>
  <Application>Microsoft Office PowerPoint</Application>
  <PresentationFormat>Custom</PresentationFormat>
  <Paragraphs>726</Paragraphs>
  <Slides>94</Slides>
  <Notes>49</Notes>
  <HiddenSlides>1</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Image vs Container</vt:lpstr>
      <vt:lpstr>Analogy with Object 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options to run a container</vt:lpstr>
      <vt:lpstr>Docker Container Lifecycle</vt:lpstr>
      <vt:lpstr>Build Docker Images - Dockerfile</vt:lpstr>
      <vt:lpstr>Docker Flow</vt:lpstr>
      <vt:lpstr>Dockerfile</vt:lpstr>
      <vt:lpstr>Writing our first Dockerfile</vt:lpstr>
      <vt:lpstr>Building Dockerfile</vt:lpstr>
      <vt:lpstr>Dockerfile build output</vt:lpstr>
      <vt:lpstr>Dockerfile build output – sending build context to Docker Daemon </vt:lpstr>
      <vt:lpstr>Dockerfile build output – execution steps</vt:lpstr>
      <vt:lpstr>The cashing system</vt:lpstr>
      <vt:lpstr>Running the image</vt:lpstr>
      <vt:lpstr>Viewing image history</vt:lpstr>
      <vt:lpstr>Introducing JSON syntax</vt:lpstr>
      <vt:lpstr>Using JSON syntax in Dockerfile</vt:lpstr>
      <vt:lpstr>When to use JSON syntax and string syntax</vt:lpstr>
      <vt:lpstr>Dockerfile – CMD and ENTRYPOINT</vt:lpstr>
      <vt:lpstr>Dockerfile with CMD</vt:lpstr>
      <vt:lpstr>Build and test our image</vt:lpstr>
      <vt:lpstr>Dockerfile with CMD and ENTRYPOINT</vt:lpstr>
      <vt:lpstr>Build and test our image</vt:lpstr>
      <vt:lpstr>Overriding ENTRYPOINT</vt:lpstr>
      <vt:lpstr>Lab2</vt:lpstr>
      <vt:lpstr>Containerizing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Docker Hub</vt:lpstr>
      <vt:lpstr>Docker Swarm</vt:lpstr>
      <vt:lpstr>PowerPoint Presentation</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my com</cp:lastModifiedBy>
  <cp:revision>1176</cp:revision>
  <cp:lastPrinted>2014-07-16T02:22:57Z</cp:lastPrinted>
  <dcterms:created xsi:type="dcterms:W3CDTF">2014-04-23T00:57:37Z</dcterms:created>
  <dcterms:modified xsi:type="dcterms:W3CDTF">2020-02-19T04:19:59Z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